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75" d="100"/>
          <a:sy n="75" d="100"/>
        </p:scale>
        <p:origin x="1662"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8" tIns="46054" rIns="92108" bIns="46054" rtlCol="0"/>
          <a:lstStyle>
            <a:lvl1pPr algn="r">
              <a:defRPr sz="1200"/>
            </a:lvl1pPr>
          </a:lstStyle>
          <a:p>
            <a:fld id="{4A15B2C2-C2E8-443C-8BCD-D41CAE0ED780}" type="datetimeFigureOut">
              <a:rPr kumimoji="1" lang="ja-JP" altLang="en-US" smtClean="0"/>
              <a:t>2022/4/27</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77245"/>
            <a:ext cx="5439101" cy="3908363"/>
          </a:xfrm>
          <a:prstGeom prst="rect">
            <a:avLst/>
          </a:prstGeom>
        </p:spPr>
        <p:txBody>
          <a:bodyPr vert="horz" lIns="92108" tIns="46054" rIns="92108" bIns="460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8" tIns="46054" rIns="92108" bIns="46054"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2022/4/27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21451"/>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a:t>
              </a:r>
              <a:r>
                <a:rPr kumimoji="1" lang="ja-JP" altLang="en-US" sz="1600" b="1" dirty="0" smtClean="0">
                  <a:latin typeface="メイリオ" panose="020B0604030504040204" pitchFamily="50" charset="-128"/>
                  <a:ea typeface="メイリオ" panose="020B0604030504040204" pitchFamily="50" charset="-128"/>
                </a:rPr>
                <a:t>ご記入ください。</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第２版（令和４年</a:t>
            </a:r>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58600"/>
            <a:ext cx="6466338"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799088" y="2195417"/>
              <a:ext cx="4487444" cy="405233"/>
              <a:chOff x="1799088" y="2161964"/>
              <a:chExt cx="4487444" cy="405233"/>
            </a:xfrm>
          </p:grpSpPr>
          <p:sp>
            <p:nvSpPr>
              <p:cNvPr id="59" name="テキスト ボックス 58"/>
              <p:cNvSpPr txBox="1"/>
              <p:nvPr/>
            </p:nvSpPr>
            <p:spPr>
              <a:xfrm>
                <a:off x="1799088" y="2178397"/>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4</a:t>
                </a: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610348" y="2162268"/>
                <a:ext cx="811601" cy="388635"/>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a:t>
                </a: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039095" y="2162268"/>
                <a:ext cx="811601" cy="388635"/>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14</a:t>
                </a: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522161" y="2162268"/>
                <a:ext cx="811601" cy="388635"/>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a:t>
                </a:r>
                <a:r>
                  <a:rPr kumimoji="1" lang="ja-JP" altLang="en-US" sz="1600" b="1" dirty="0" smtClean="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3923434" y="2167235"/>
                <a:ext cx="1204792" cy="375680"/>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00</a:t>
                </a:r>
                <a:r>
                  <a:rPr kumimoji="1" lang="ja-JP" altLang="en-US" sz="1600" b="1" dirty="0" smtClean="0">
                    <a:latin typeface="メイリオ" panose="020B0604030504040204" pitchFamily="50" charset="-128"/>
                    <a:ea typeface="メイリオ" panose="020B0604030504040204" pitchFamily="50" charset="-128"/>
                  </a:rPr>
                  <a:t>分～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081740" y="2161964"/>
                <a:ext cx="1204792" cy="388635"/>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00</a:t>
                </a: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4771539" y="2161964"/>
                <a:ext cx="811601" cy="388635"/>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16</a:t>
                </a:r>
                <a:r>
                  <a:rPr kumimoji="1" lang="ja-JP" altLang="en-US" sz="1600" b="1" dirty="0" smtClean="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67851" y="2027092"/>
            <a:ext cx="6458043" cy="802590"/>
            <a:chOff x="205683" y="6601509"/>
            <a:chExt cx="645804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sp>
          <p:nvSpPr>
            <p:cNvPr id="112" name="角丸四角形 111"/>
            <p:cNvSpPr/>
            <p:nvPr/>
          </p:nvSpPr>
          <p:spPr>
            <a:xfrm>
              <a:off x="1678208" y="7046678"/>
              <a:ext cx="4985518" cy="35742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01063"/>
            <a:ext cx="6458043" cy="569550"/>
            <a:chOff x="185556" y="3410726"/>
            <a:chExt cx="6458043" cy="601266"/>
          </a:xfrm>
        </p:grpSpPr>
        <p:sp>
          <p:nvSpPr>
            <p:cNvPr id="120" name="角丸四角形 119"/>
            <p:cNvSpPr/>
            <p:nvPr/>
          </p:nvSpPr>
          <p:spPr>
            <a:xfrm>
              <a:off x="185556" y="3432466"/>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84427"/>
            <a:ext cx="6485213" cy="629793"/>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28245"/>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様式１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46" name="テキスト ボックス 145"/>
          <p:cNvSpPr txBox="1"/>
          <p:nvPr/>
        </p:nvSpPr>
        <p:spPr>
          <a:xfrm>
            <a:off x="1682108" y="1454960"/>
            <a:ext cx="4932619" cy="512961"/>
          </a:xfrm>
          <a:prstGeom prst="rect">
            <a:avLst/>
          </a:prstGeom>
          <a:noFill/>
          <a:ln>
            <a:noFill/>
          </a:ln>
        </p:spPr>
        <p:txBody>
          <a:bodyPr wrap="square" rtlCol="0">
            <a:spAutoFit/>
          </a:bodyPr>
          <a:lstStyle/>
          <a:p>
            <a:pPr>
              <a:lnSpc>
                <a:spcPts val="1600"/>
              </a:lnSpc>
            </a:pPr>
            <a:endParaRPr kumimoji="1" lang="en-US" altLang="ja-JP" sz="1200" b="1" dirty="0" smtClean="0">
              <a:latin typeface="メイリオ" panose="020B0604030504040204" pitchFamily="50" charset="-128"/>
              <a:ea typeface="メイリオ" panose="020B0604030504040204" pitchFamily="50" charset="-128"/>
            </a:endParaRPr>
          </a:p>
          <a:p>
            <a:pPr>
              <a:lnSpc>
                <a:spcPts val="1600"/>
              </a:lnSpc>
            </a:pPr>
            <a:r>
              <a:rPr kumimoji="1" lang="ja-JP" altLang="en-US" sz="1600" b="1" dirty="0" smtClean="0">
                <a:latin typeface="メイリオ" panose="020B0604030504040204" pitchFamily="50" charset="-128"/>
                <a:ea typeface="メイリオ" panose="020B0604030504040204" pitchFamily="50" charset="-128"/>
              </a:rPr>
              <a:t>バラまつり大野</a:t>
            </a:r>
            <a:r>
              <a:rPr kumimoji="1" lang="en-US" altLang="ja-JP" sz="1600" b="1" dirty="0" smtClean="0">
                <a:latin typeface="メイリオ" panose="020B0604030504040204" pitchFamily="50" charset="-128"/>
                <a:ea typeface="メイリオ" panose="020B0604030504040204" pitchFamily="50" charset="-128"/>
              </a:rPr>
              <a:t>2022</a:t>
            </a:r>
            <a:endParaRPr kumimoji="1" lang="en-US" altLang="ja-JP" sz="16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611678"/>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52933"/>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224766"/>
            <a:ext cx="6703977" cy="1203207"/>
            <a:chOff x="205683" y="4825579"/>
            <a:chExt cx="6703977" cy="1203207"/>
          </a:xfrm>
        </p:grpSpPr>
        <p:sp>
          <p:nvSpPr>
            <p:cNvPr id="155" name="角丸四角形 154"/>
            <p:cNvSpPr/>
            <p:nvPr/>
          </p:nvSpPr>
          <p:spPr>
            <a:xfrm>
              <a:off x="205683" y="4825579"/>
              <a:ext cx="1355487" cy="1203207"/>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chemeClr val="tx1"/>
                  </a:solidFill>
                  <a:latin typeface="メイリオ" panose="020B0604030504040204" pitchFamily="50" charset="-128"/>
                  <a:ea typeface="メイリオ" panose="020B0604030504040204" pitchFamily="50" charset="-128"/>
                </a:rPr>
                <a:t>どれか一つにチェックを入れてください。</a:t>
              </a:r>
              <a:endParaRPr kumimoji="1" lang="en-US" altLang="ja-JP" sz="9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0" y="4861281"/>
              <a:ext cx="5013995" cy="1148922"/>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173941" y="4888034"/>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375926" y="4883943"/>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99830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96318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0" y="5435742"/>
              <a:ext cx="5013995"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99414"/>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9932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12441" y="5488619"/>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21206" y="561287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876422"/>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249584"/>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57331" y="6249584"/>
            <a:ext cx="1" cy="116583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576624" y="7382614"/>
              <a:ext cx="1347494" cy="297517"/>
            </a:xfrm>
            <a:prstGeom prst="rect">
              <a:avLst/>
            </a:prstGeom>
            <a:noFill/>
            <a:ln>
              <a:noFill/>
            </a:ln>
          </p:spPr>
          <p:txBody>
            <a:bodyPr wrap="square" rtlCol="0">
              <a:spAutoFit/>
            </a:bodyPr>
            <a:lstStyle/>
            <a:p>
              <a:pPr>
                <a:lnSpc>
                  <a:spcPts val="1600"/>
                </a:lnSpc>
              </a:pPr>
              <a:r>
                <a:rPr kumimoji="1" lang="en-US" altLang="ja-JP" sz="1200" b="1" dirty="0" smtClean="0">
                  <a:latin typeface="メイリオ" panose="020B0604030504040204" pitchFamily="50" charset="-128"/>
                  <a:ea typeface="メイリオ" panose="020B0604030504040204" pitchFamily="50" charset="-128"/>
                </a:rPr>
                <a:t>  </a:t>
              </a:r>
              <a:r>
                <a:rPr kumimoji="1" lang="ja-JP" altLang="en-US" sz="1200" b="1" dirty="0" smtClean="0">
                  <a:latin typeface="メイリオ" panose="020B0604030504040204" pitchFamily="50" charset="-128"/>
                  <a:ea typeface="メイリオ" panose="020B0604030504040204" pitchFamily="50" charset="-128"/>
                </a:rPr>
                <a:t>無し</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en-US" altLang="ja-JP" sz="1200" b="1" dirty="0" smtClean="0">
                  <a:latin typeface="メイリオ" panose="020B0604030504040204" pitchFamily="50" charset="-128"/>
                  <a:ea typeface="メイリオ" panose="020B0604030504040204" pitchFamily="50" charset="-128"/>
                </a:rPr>
                <a:t>   3,000</a:t>
              </a:r>
              <a:r>
                <a:rPr kumimoji="1" lang="ja-JP" altLang="en-US" sz="1200" b="1" dirty="0" smtClean="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1" name="テキスト ボックス 90"/>
          <p:cNvSpPr txBox="1"/>
          <p:nvPr/>
        </p:nvSpPr>
        <p:spPr>
          <a:xfrm>
            <a:off x="1682108" y="2083042"/>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1711265" y="3632660"/>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1696095" y="4095494"/>
            <a:ext cx="4837425"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岐阜県揖斐郡大野町大字加納</a:t>
            </a:r>
            <a:r>
              <a:rPr kumimoji="1" lang="en-US" altLang="ja-JP" sz="1200" b="1" dirty="0" smtClean="0">
                <a:latin typeface="メイリオ" panose="020B0604030504040204" pitchFamily="50" charset="-128"/>
                <a:ea typeface="メイリオ" panose="020B0604030504040204" pitchFamily="50" charset="-128"/>
              </a:rPr>
              <a:t>650</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1698826" y="4593381"/>
            <a:ext cx="4837425"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大野町観光協会</a:t>
            </a:r>
            <a:endParaRPr kumimoji="1" lang="en-US" altLang="ja-JP" sz="1200" b="1" dirty="0">
              <a:latin typeface="メイリオ" panose="020B0604030504040204" pitchFamily="50" charset="-128"/>
              <a:ea typeface="メイリオ" panose="020B0604030504040204" pitchFamily="50" charset="-128"/>
            </a:endParaRPr>
          </a:p>
        </p:txBody>
      </p:sp>
      <p:sp>
        <p:nvSpPr>
          <p:cNvPr id="95" name="テキスト ボックス 94"/>
          <p:cNvSpPr txBox="1"/>
          <p:nvPr/>
        </p:nvSpPr>
        <p:spPr>
          <a:xfrm>
            <a:off x="1707035" y="5114876"/>
            <a:ext cx="4837425"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岐阜県揖斐郡大野町大字大野</a:t>
            </a:r>
            <a:r>
              <a:rPr kumimoji="1" lang="en-US" altLang="ja-JP" sz="1200" b="1" dirty="0" smtClean="0">
                <a:latin typeface="メイリオ" panose="020B0604030504040204" pitchFamily="50" charset="-128"/>
                <a:ea typeface="メイリオ" panose="020B0604030504040204" pitchFamily="50" charset="-128"/>
              </a:rPr>
              <a:t>80</a:t>
            </a: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75930" y="5833482"/>
            <a:ext cx="1785177" cy="297517"/>
          </a:xfrm>
          <a:prstGeom prst="rect">
            <a:avLst/>
          </a:prstGeom>
          <a:noFill/>
          <a:ln>
            <a:noFill/>
          </a:ln>
        </p:spPr>
        <p:txBody>
          <a:bodyPr wrap="square" rtlCol="0">
            <a:spAutoFit/>
          </a:bodyPr>
          <a:lstStyle/>
          <a:p>
            <a:pPr>
              <a:lnSpc>
                <a:spcPts val="1600"/>
              </a:lnSpc>
            </a:pPr>
            <a:r>
              <a:rPr kumimoji="1" lang="en-US" altLang="ja-JP" sz="1200" b="1" dirty="0" smtClean="0">
                <a:latin typeface="メイリオ" panose="020B0604030504040204" pitchFamily="50" charset="-128"/>
                <a:ea typeface="メイリオ" panose="020B0604030504040204" pitchFamily="50" charset="-128"/>
              </a:rPr>
              <a:t>0585-34-1111</a:t>
            </a:r>
            <a:endParaRPr kumimoji="1" lang="en-US" altLang="ja-JP" sz="1200" b="1" dirty="0">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4016286" y="5825500"/>
            <a:ext cx="2503247" cy="297517"/>
          </a:xfrm>
          <a:prstGeom prst="rect">
            <a:avLst/>
          </a:prstGeom>
          <a:noFill/>
          <a:ln>
            <a:noFill/>
          </a:ln>
        </p:spPr>
        <p:txBody>
          <a:bodyPr wrap="square" rtlCol="0">
            <a:spAutoFit/>
          </a:bodyPr>
          <a:lstStyle/>
          <a:p>
            <a:pPr>
              <a:lnSpc>
                <a:spcPts val="1600"/>
              </a:lnSpc>
            </a:pPr>
            <a:r>
              <a:rPr kumimoji="1" lang="en-US" altLang="ja-JP" sz="1200" b="1" dirty="0" smtClean="0">
                <a:latin typeface="メイリオ" panose="020B0604030504040204" pitchFamily="50" charset="-128"/>
                <a:ea typeface="メイリオ" panose="020B0604030504040204" pitchFamily="50" charset="-128"/>
              </a:rPr>
              <a:t>kigyo@town-ono.jp</a:t>
            </a:r>
            <a:endParaRPr kumimoji="1" lang="en-US" altLang="ja-JP" sz="1200" b="1" dirty="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1745199" y="8392333"/>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1690675" y="3673596"/>
            <a:ext cx="4837425"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大野町バラ公園</a:t>
            </a:r>
            <a:endParaRPr kumimoji="1" lang="en-US" altLang="ja-JP" sz="1200" b="1" dirty="0">
              <a:latin typeface="メイリオ" panose="020B0604030504040204" pitchFamily="50" charset="-128"/>
              <a:ea typeface="メイリオ" panose="020B0604030504040204" pitchFamily="50" charset="-128"/>
            </a:endParaRPr>
          </a:p>
        </p:txBody>
      </p:sp>
      <p:sp>
        <p:nvSpPr>
          <p:cNvPr id="7" name="大かっこ 6"/>
          <p:cNvSpPr/>
          <p:nvPr/>
        </p:nvSpPr>
        <p:spPr>
          <a:xfrm>
            <a:off x="210100" y="6887806"/>
            <a:ext cx="1273695" cy="36489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9" name="テキスト ボックス 98"/>
          <p:cNvSpPr txBox="1"/>
          <p:nvPr/>
        </p:nvSpPr>
        <p:spPr>
          <a:xfrm>
            <a:off x="1707210" y="1961173"/>
            <a:ext cx="4932619" cy="512961"/>
          </a:xfrm>
          <a:prstGeom prst="rect">
            <a:avLst/>
          </a:prstGeom>
          <a:noFill/>
          <a:ln>
            <a:noFill/>
          </a:ln>
        </p:spPr>
        <p:txBody>
          <a:bodyPr wrap="square" rtlCol="0">
            <a:spAutoFit/>
          </a:bodyPr>
          <a:lstStyle/>
          <a:p>
            <a:pPr>
              <a:lnSpc>
                <a:spcPts val="1600"/>
              </a:lnSpc>
            </a:pPr>
            <a:endParaRPr kumimoji="1" lang="en-US" altLang="ja-JP" sz="1200" b="1" dirty="0" smtClean="0">
              <a:latin typeface="メイリオ" panose="020B0604030504040204" pitchFamily="50" charset="-128"/>
              <a:ea typeface="メイリオ" panose="020B0604030504040204" pitchFamily="50" charset="-128"/>
            </a:endParaRPr>
          </a:p>
          <a:p>
            <a:pPr>
              <a:lnSpc>
                <a:spcPts val="1600"/>
              </a:lnSpc>
            </a:pPr>
            <a:r>
              <a:rPr kumimoji="1" lang="ja-JP" altLang="en-US" sz="1600" b="1" dirty="0" smtClean="0">
                <a:latin typeface="メイリオ" panose="020B0604030504040204" pitchFamily="50" charset="-128"/>
                <a:ea typeface="メイリオ" panose="020B0604030504040204" pitchFamily="50" charset="-128"/>
              </a:rPr>
              <a:t>バラの講習会</a:t>
            </a:r>
            <a:endParaRPr kumimoji="1" lang="en-US" altLang="ja-JP"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898534" y="6322459"/>
            <a:ext cx="517573" cy="369332"/>
          </a:xfrm>
          <a:prstGeom prst="rect">
            <a:avLst/>
          </a:prstGeom>
          <a:noFill/>
        </p:spPr>
        <p:txBody>
          <a:bodyPr wrap="square" rtlCol="0">
            <a:spAutoFit/>
          </a:bodyPr>
          <a:lstStyle/>
          <a:p>
            <a:r>
              <a:rPr kumimoji="1" lang="ja-JP" altLang="en-US" dirty="0"/>
              <a:t>✔</a:t>
            </a:r>
          </a:p>
        </p:txBody>
      </p:sp>
      <p:sp>
        <p:nvSpPr>
          <p:cNvPr id="14" name="テキスト ボックス 13"/>
          <p:cNvSpPr txBox="1"/>
          <p:nvPr/>
        </p:nvSpPr>
        <p:spPr>
          <a:xfrm>
            <a:off x="1884797" y="3256561"/>
            <a:ext cx="4697298"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令和</a:t>
            </a:r>
            <a:r>
              <a:rPr kumimoji="1" lang="ja-JP" altLang="en-US" sz="1600" b="1" dirty="0">
                <a:latin typeface="メイリオ" panose="020B0604030504040204" pitchFamily="50" charset="-128"/>
                <a:ea typeface="メイリオ" panose="020B0604030504040204" pitchFamily="50" charset="-128"/>
              </a:rPr>
              <a:t>４</a:t>
            </a:r>
            <a:r>
              <a:rPr kumimoji="1" lang="ja-JP" altLang="en-US" sz="1600" b="1" dirty="0" smtClean="0">
                <a:latin typeface="メイリオ" panose="020B0604030504040204" pitchFamily="50" charset="-128"/>
                <a:ea typeface="メイリオ" panose="020B0604030504040204" pitchFamily="50" charset="-128"/>
              </a:rPr>
              <a:t>年 </a:t>
            </a:r>
            <a:r>
              <a:rPr kumimoji="1" lang="en-US" altLang="ja-JP" sz="1600" b="1" dirty="0" smtClean="0">
                <a:latin typeface="メイリオ" panose="020B0604030504040204" pitchFamily="50" charset="-128"/>
                <a:ea typeface="メイリオ" panose="020B0604030504040204" pitchFamily="50" charset="-128"/>
              </a:rPr>
              <a:t>5</a:t>
            </a:r>
            <a:r>
              <a:rPr kumimoji="1" lang="ja-JP" altLang="en-US" sz="1600" b="1" dirty="0" smtClean="0">
                <a:latin typeface="メイリオ" panose="020B0604030504040204" pitchFamily="50" charset="-128"/>
                <a:ea typeface="メイリオ" panose="020B0604030504040204" pitchFamily="50" charset="-128"/>
              </a:rPr>
              <a:t>月</a:t>
            </a:r>
            <a:r>
              <a:rPr kumimoji="1" lang="en-US" altLang="ja-JP" sz="1600" b="1" dirty="0" smtClean="0">
                <a:latin typeface="メイリオ" panose="020B0604030504040204" pitchFamily="50" charset="-128"/>
                <a:ea typeface="メイリオ" panose="020B0604030504040204" pitchFamily="50" charset="-128"/>
              </a:rPr>
              <a:t>15</a:t>
            </a:r>
            <a:r>
              <a:rPr kumimoji="1" lang="ja-JP" altLang="en-US" sz="1600" b="1" dirty="0" smtClean="0">
                <a:latin typeface="メイリオ" panose="020B0604030504040204" pitchFamily="50" charset="-128"/>
                <a:ea typeface="メイリオ" panose="020B0604030504040204" pitchFamily="50" charset="-128"/>
              </a:rPr>
              <a:t>日</a:t>
            </a:r>
            <a:r>
              <a:rPr kumimoji="1" lang="en-US" altLang="ja-JP" sz="1600" b="1" dirty="0" smtClean="0">
                <a:latin typeface="メイリオ" panose="020B0604030504040204" pitchFamily="50" charset="-128"/>
                <a:ea typeface="メイリオ" panose="020B0604030504040204" pitchFamily="50" charset="-128"/>
              </a:rPr>
              <a:t>10</a:t>
            </a:r>
            <a:r>
              <a:rPr kumimoji="1" lang="ja-JP" altLang="en-US" sz="1600" b="1" dirty="0" smtClean="0">
                <a:latin typeface="メイリオ" panose="020B0604030504040204" pitchFamily="50" charset="-128"/>
                <a:ea typeface="メイリオ" panose="020B0604030504040204" pitchFamily="50" charset="-128"/>
              </a:rPr>
              <a:t>時</a:t>
            </a:r>
            <a:r>
              <a:rPr kumimoji="1" lang="en-US" altLang="ja-JP" sz="1600" b="1" dirty="0" smtClean="0">
                <a:latin typeface="メイリオ" panose="020B0604030504040204" pitchFamily="50" charset="-128"/>
                <a:ea typeface="メイリオ" panose="020B0604030504040204" pitchFamily="50" charset="-128"/>
              </a:rPr>
              <a:t>00</a:t>
            </a:r>
            <a:r>
              <a:rPr kumimoji="1" lang="ja-JP" altLang="en-US" sz="1600" b="1" dirty="0" smtClean="0">
                <a:latin typeface="メイリオ" panose="020B0604030504040204" pitchFamily="50" charset="-128"/>
                <a:ea typeface="メイリオ" panose="020B0604030504040204" pitchFamily="50" charset="-128"/>
              </a:rPr>
              <a:t>分～ </a:t>
            </a:r>
            <a:r>
              <a:rPr kumimoji="1" lang="en-US" altLang="ja-JP" sz="1600" b="1" dirty="0" smtClean="0">
                <a:latin typeface="メイリオ" panose="020B0604030504040204" pitchFamily="50" charset="-128"/>
                <a:ea typeface="メイリオ" panose="020B0604030504040204" pitchFamily="50" charset="-128"/>
              </a:rPr>
              <a:t>16</a:t>
            </a:r>
            <a:r>
              <a:rPr kumimoji="1" lang="ja-JP" altLang="en-US" sz="1600" b="1" dirty="0" smtClean="0">
                <a:latin typeface="メイリオ" panose="020B0604030504040204" pitchFamily="50" charset="-128"/>
                <a:ea typeface="メイリオ" panose="020B0604030504040204" pitchFamily="50" charset="-128"/>
              </a:rPr>
              <a:t>時</a:t>
            </a:r>
            <a:r>
              <a:rPr kumimoji="1" lang="en-US" altLang="ja-JP" sz="1600" b="1" dirty="0" smtClean="0">
                <a:latin typeface="メイリオ" panose="020B0604030504040204" pitchFamily="50" charset="-128"/>
                <a:ea typeface="メイリオ" panose="020B0604030504040204" pitchFamily="50" charset="-128"/>
              </a:rPr>
              <a:t>00</a:t>
            </a:r>
            <a:r>
              <a:rPr kumimoji="1" lang="ja-JP" altLang="en-US" sz="1600" b="1" dirty="0" smtClean="0">
                <a:latin typeface="メイリオ" panose="020B0604030504040204" pitchFamily="50" charset="-128"/>
                <a:ea typeface="メイリオ" panose="020B0604030504040204" pitchFamily="50" charset="-128"/>
              </a:rPr>
              <a:t>分</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2619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337966"/>
              <a:ext cx="5291024" cy="83202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50" b="1" dirty="0">
                  <a:latin typeface="メイリオ" panose="020B0604030504040204" pitchFamily="50" charset="-128"/>
                  <a:ea typeface="メイリオ" panose="020B0604030504040204" pitchFamily="50" charset="-128"/>
                </a:rPr>
                <a:t>※5,000</a:t>
              </a:r>
              <a:r>
                <a:rPr kumimoji="1" lang="ja-JP" altLang="en-US" sz="1150" b="1" dirty="0">
                  <a:latin typeface="メイリオ" panose="020B0604030504040204" pitchFamily="50" charset="-128"/>
                  <a:ea typeface="メイリオ" panose="020B0604030504040204" pitchFamily="50" charset="-128"/>
                </a:rPr>
                <a:t>人超かつ収容率</a:t>
              </a:r>
              <a:r>
                <a:rPr kumimoji="1" lang="en-US" altLang="ja-JP" sz="1150" b="1" dirty="0">
                  <a:latin typeface="メイリオ" panose="020B0604030504040204" pitchFamily="50" charset="-128"/>
                  <a:ea typeface="メイリオ" panose="020B0604030504040204" pitchFamily="50" charset="-128"/>
                </a:rPr>
                <a:t>50%</a:t>
              </a:r>
              <a:r>
                <a:rPr kumimoji="1" lang="ja-JP" altLang="en-US" sz="1150" b="1" dirty="0">
                  <a:latin typeface="メイリオ" panose="020B0604030504040204" pitchFamily="50" charset="-128"/>
                  <a:ea typeface="メイリオ" panose="020B0604030504040204" pitchFamily="50" charset="-128"/>
                </a:rPr>
                <a:t>超</a:t>
              </a:r>
              <a:r>
                <a:rPr kumimoji="1" lang="ja-JP" altLang="en-US" sz="1200" b="1" dirty="0">
                  <a:latin typeface="メイリオ" panose="020B0604030504040204" pitchFamily="50" charset="-128"/>
                  <a:ea typeface="メイリオ" panose="020B0604030504040204" pitchFamily="50" charset="-128"/>
                </a:rPr>
                <a:t>｛収容定員設定がない場合並びに緊急事態措置区域においては</a:t>
              </a: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dirty="0">
                  <a:latin typeface="メイリオ" panose="020B0604030504040204" pitchFamily="50" charset="-128"/>
                  <a:ea typeface="メイリオ" panose="020B0604030504040204" pitchFamily="50" charset="-128"/>
                </a:rPr>
                <a:t>人超（大声なしの担保が前提）｝</a:t>
              </a:r>
              <a:r>
                <a:rPr kumimoji="1" lang="ja-JP" altLang="en-US" sz="1150" b="1" dirty="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5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飛沫が発生するおそれのある行為を抑制するため、適切なマスク（不織布マスクを推奨。以下同じ。）の正しい着用や大声（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第２版（令和４年</a:t>
            </a:r>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1847175" y="3491186"/>
            <a:ext cx="517573" cy="369332"/>
          </a:xfrm>
          <a:prstGeom prst="rect">
            <a:avLst/>
          </a:prstGeom>
          <a:noFill/>
        </p:spPr>
        <p:txBody>
          <a:bodyPr wrap="square" rtlCol="0">
            <a:spAutoFit/>
          </a:bodyPr>
          <a:lstStyle/>
          <a:p>
            <a:r>
              <a:rPr kumimoji="1" lang="ja-JP" altLang="en-US" dirty="0"/>
              <a:t>✔</a:t>
            </a:r>
          </a:p>
        </p:txBody>
      </p:sp>
      <p:sp>
        <p:nvSpPr>
          <p:cNvPr id="46" name="テキスト ボックス 45"/>
          <p:cNvSpPr txBox="1"/>
          <p:nvPr/>
        </p:nvSpPr>
        <p:spPr>
          <a:xfrm>
            <a:off x="1847673" y="5349300"/>
            <a:ext cx="517573" cy="369332"/>
          </a:xfrm>
          <a:prstGeom prst="rect">
            <a:avLst/>
          </a:prstGeom>
          <a:noFill/>
        </p:spPr>
        <p:txBody>
          <a:bodyPr wrap="square" rtlCol="0">
            <a:spAutoFit/>
          </a:bodyPr>
          <a:lstStyle/>
          <a:p>
            <a:r>
              <a:rPr kumimoji="1" lang="ja-JP" altLang="en-US" dirty="0"/>
              <a:t>✔</a:t>
            </a:r>
          </a:p>
        </p:txBody>
      </p:sp>
      <p:sp>
        <p:nvSpPr>
          <p:cNvPr id="49" name="テキスト ボックス 48"/>
          <p:cNvSpPr txBox="1"/>
          <p:nvPr/>
        </p:nvSpPr>
        <p:spPr>
          <a:xfrm>
            <a:off x="1840653" y="6160877"/>
            <a:ext cx="517573" cy="369332"/>
          </a:xfrm>
          <a:prstGeom prst="rect">
            <a:avLst/>
          </a:prstGeom>
          <a:noFill/>
        </p:spPr>
        <p:txBody>
          <a:bodyPr wrap="square" rtlCol="0">
            <a:spAutoFit/>
          </a:bodyPr>
          <a:lstStyle/>
          <a:p>
            <a:r>
              <a:rPr kumimoji="1" lang="ja-JP" altLang="en-US" dirty="0"/>
              <a:t>✔</a:t>
            </a:r>
          </a:p>
        </p:txBody>
      </p:sp>
      <p:sp>
        <p:nvSpPr>
          <p:cNvPr id="50" name="テキスト ボックス 49"/>
          <p:cNvSpPr txBox="1"/>
          <p:nvPr/>
        </p:nvSpPr>
        <p:spPr>
          <a:xfrm>
            <a:off x="1866526" y="7959208"/>
            <a:ext cx="517573" cy="369332"/>
          </a:xfrm>
          <a:prstGeom prst="rect">
            <a:avLst/>
          </a:prstGeom>
          <a:noFill/>
        </p:spPr>
        <p:txBody>
          <a:bodyPr wrap="square" rtlCol="0">
            <a:spAutoFit/>
          </a:bodyPr>
          <a:lstStyle/>
          <a:p>
            <a:r>
              <a:rPr kumimoji="1" lang="ja-JP" altLang="en-US" dirty="0"/>
              <a:t>✔</a:t>
            </a:r>
          </a:p>
        </p:txBody>
      </p:sp>
      <p:sp>
        <p:nvSpPr>
          <p:cNvPr id="58" name="テキスト ボックス 57"/>
          <p:cNvSpPr txBox="1"/>
          <p:nvPr/>
        </p:nvSpPr>
        <p:spPr>
          <a:xfrm>
            <a:off x="1840653" y="8505547"/>
            <a:ext cx="517573" cy="369332"/>
          </a:xfrm>
          <a:prstGeom prst="rect">
            <a:avLst/>
          </a:prstGeom>
          <a:noFill/>
        </p:spPr>
        <p:txBody>
          <a:bodyPr wrap="square" rtlCol="0">
            <a:spAutoFit/>
          </a:bodyPr>
          <a:lstStyle/>
          <a:p>
            <a:r>
              <a:rPr kumimoji="1" lang="ja-JP" altLang="en-US" dirty="0"/>
              <a:t>✔</a:t>
            </a:r>
          </a:p>
        </p:txBody>
      </p:sp>
      <p:sp>
        <p:nvSpPr>
          <p:cNvPr id="59" name="テキスト ボックス 58"/>
          <p:cNvSpPr txBox="1"/>
          <p:nvPr/>
        </p:nvSpPr>
        <p:spPr>
          <a:xfrm>
            <a:off x="1903967" y="9058425"/>
            <a:ext cx="517573"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4843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5599"/>
              <a:ext cx="4281536" cy="509114"/>
            </a:xfrm>
            <a:prstGeom prst="rect">
              <a:avLst/>
            </a:prstGeom>
            <a:noFill/>
            <a:ln>
              <a:noFill/>
            </a:ln>
          </p:spPr>
          <p:txBody>
            <a:bodyPr wrap="square" rtlCol="0" anchor="b">
              <a:spAutoFit/>
            </a:bodyPr>
            <a:lstStyle/>
            <a:p>
              <a:pPr lvl="0">
                <a:lnSpc>
                  <a:spcPts val="1600"/>
                </a:lnSpc>
                <a:defRPr/>
              </a:pPr>
              <a:r>
                <a:rPr kumimoji="1" lang="ja-JP" altLang="en-US" sz="1500" b="1" dirty="0" smtClean="0">
                  <a:latin typeface="メイリオ" panose="020B0604030504040204" pitchFamily="50" charset="-128"/>
                  <a:ea typeface="メイリオ" panose="020B0604030504040204" pitchFamily="50" charset="-128"/>
                </a:rPr>
                <a:t>チケット購入時又は入場時の連絡先確認や</a:t>
              </a:r>
              <a:r>
                <a:rPr kumimoji="1" lang="en-US" altLang="ja-JP" sz="1500" b="1" dirty="0" smtClean="0">
                  <a:latin typeface="メイリオ" panose="020B0604030504040204" pitchFamily="50" charset="-128"/>
                  <a:ea typeface="メイリオ" panose="020B0604030504040204" pitchFamily="50" charset="-128"/>
                </a:rPr>
                <a:t>COCOA</a:t>
              </a:r>
              <a:r>
                <a:rPr kumimoji="1" lang="ja-JP" altLang="en-US" sz="1500" b="1" dirty="0" smtClean="0">
                  <a:latin typeface="メイリオ" panose="020B0604030504040204" pitchFamily="50" charset="-128"/>
                  <a:ea typeface="メイリオ" panose="020B0604030504040204" pitchFamily="50" charset="-128"/>
                </a:rPr>
                <a:t>等のアプリ等を活用した参加者の把握。</a:t>
              </a:r>
              <a:endParaRPr kumimoji="1" lang="ja-JP" altLang="en-US" sz="15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第２版（令和４年</a:t>
            </a:r>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1442023" y="938881"/>
            <a:ext cx="5300549" cy="115945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50" b="1" dirty="0">
                <a:latin typeface="メイリオ" panose="020B0604030504040204" pitchFamily="50" charset="-128"/>
                <a:ea typeface="メイリオ" panose="020B0604030504040204" pitchFamily="50" charset="-128"/>
              </a:rPr>
              <a:t>※ 5,000</a:t>
            </a:r>
            <a:r>
              <a:rPr kumimoji="1" lang="ja-JP" altLang="en-US" sz="1150" b="1" dirty="0">
                <a:latin typeface="メイリオ" panose="020B0604030504040204" pitchFamily="50" charset="-128"/>
                <a:ea typeface="メイリオ" panose="020B0604030504040204" pitchFamily="50" charset="-128"/>
              </a:rPr>
              <a:t>人超かつ収容率</a:t>
            </a:r>
            <a:r>
              <a:rPr kumimoji="1" lang="en-US" altLang="ja-JP" sz="1150" b="1" dirty="0">
                <a:latin typeface="メイリオ" panose="020B0604030504040204" pitchFamily="50" charset="-128"/>
                <a:ea typeface="メイリオ" panose="020B0604030504040204" pitchFamily="50" charset="-128"/>
              </a:rPr>
              <a:t>50%</a:t>
            </a:r>
            <a:r>
              <a:rPr kumimoji="1" lang="ja-JP" altLang="en-US" sz="1150" b="1" dirty="0">
                <a:latin typeface="メイリオ" panose="020B0604030504040204" pitchFamily="50" charset="-128"/>
                <a:ea typeface="メイリオ" panose="020B0604030504040204" pitchFamily="50" charset="-128"/>
              </a:rPr>
              <a:t>超</a:t>
            </a:r>
            <a:r>
              <a:rPr kumimoji="1" lang="ja-JP" altLang="en-US" sz="1200" b="1" dirty="0">
                <a:latin typeface="メイリオ" panose="020B0604030504040204" pitchFamily="50" charset="-128"/>
                <a:ea typeface="メイリオ" panose="020B0604030504040204" pitchFamily="50" charset="-128"/>
              </a:rPr>
              <a:t>｛収容定員設定がない場合並びに緊急事態措置区域においては</a:t>
            </a: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dirty="0">
                <a:latin typeface="メイリオ" panose="020B0604030504040204" pitchFamily="50" charset="-128"/>
                <a:ea typeface="メイリオ" panose="020B0604030504040204" pitchFamily="50" charset="-128"/>
              </a:rPr>
              <a:t>人超（大声なしの担保が前提）｝</a:t>
            </a:r>
            <a:r>
              <a:rPr kumimoji="1" lang="ja-JP" altLang="en-US" sz="1150" b="1" dirty="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5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863169" y="2801561"/>
            <a:ext cx="517573" cy="369332"/>
          </a:xfrm>
          <a:prstGeom prst="rect">
            <a:avLst/>
          </a:prstGeom>
          <a:noFill/>
        </p:spPr>
        <p:txBody>
          <a:bodyPr wrap="square" rtlCol="0">
            <a:spAutoFit/>
          </a:bodyPr>
          <a:lstStyle/>
          <a:p>
            <a:r>
              <a:rPr kumimoji="1" lang="ja-JP" altLang="en-US" dirty="0"/>
              <a:t>✔</a:t>
            </a:r>
          </a:p>
        </p:txBody>
      </p:sp>
      <p:sp>
        <p:nvSpPr>
          <p:cNvPr id="48" name="テキスト ボックス 47"/>
          <p:cNvSpPr txBox="1"/>
          <p:nvPr/>
        </p:nvSpPr>
        <p:spPr>
          <a:xfrm>
            <a:off x="1840326" y="3184539"/>
            <a:ext cx="517573" cy="369332"/>
          </a:xfrm>
          <a:prstGeom prst="rect">
            <a:avLst/>
          </a:prstGeom>
          <a:noFill/>
        </p:spPr>
        <p:txBody>
          <a:bodyPr wrap="square" rtlCol="0">
            <a:spAutoFit/>
          </a:bodyPr>
          <a:lstStyle/>
          <a:p>
            <a:r>
              <a:rPr kumimoji="1" lang="ja-JP" altLang="en-US" dirty="0"/>
              <a:t>✔</a:t>
            </a:r>
          </a:p>
        </p:txBody>
      </p:sp>
      <p:sp>
        <p:nvSpPr>
          <p:cNvPr id="51" name="テキスト ボックス 50"/>
          <p:cNvSpPr txBox="1"/>
          <p:nvPr/>
        </p:nvSpPr>
        <p:spPr>
          <a:xfrm>
            <a:off x="1863996" y="3719312"/>
            <a:ext cx="517573" cy="369332"/>
          </a:xfrm>
          <a:prstGeom prst="rect">
            <a:avLst/>
          </a:prstGeom>
          <a:noFill/>
        </p:spPr>
        <p:txBody>
          <a:bodyPr wrap="square" rtlCol="0">
            <a:spAutoFit/>
          </a:bodyPr>
          <a:lstStyle/>
          <a:p>
            <a:r>
              <a:rPr kumimoji="1" lang="ja-JP" altLang="en-US" dirty="0"/>
              <a:t>✔</a:t>
            </a:r>
          </a:p>
        </p:txBody>
      </p:sp>
      <p:sp>
        <p:nvSpPr>
          <p:cNvPr id="52" name="テキスト ボックス 51"/>
          <p:cNvSpPr txBox="1"/>
          <p:nvPr/>
        </p:nvSpPr>
        <p:spPr>
          <a:xfrm>
            <a:off x="1841052" y="4401525"/>
            <a:ext cx="517573" cy="369332"/>
          </a:xfrm>
          <a:prstGeom prst="rect">
            <a:avLst/>
          </a:prstGeom>
          <a:noFill/>
        </p:spPr>
        <p:txBody>
          <a:bodyPr wrap="square" rtlCol="0">
            <a:spAutoFit/>
          </a:bodyPr>
          <a:lstStyle/>
          <a:p>
            <a:r>
              <a:rPr kumimoji="1" lang="ja-JP" altLang="en-US" dirty="0"/>
              <a:t>✔</a:t>
            </a:r>
          </a:p>
        </p:txBody>
      </p:sp>
      <p:sp>
        <p:nvSpPr>
          <p:cNvPr id="53" name="テキスト ボックス 52"/>
          <p:cNvSpPr txBox="1"/>
          <p:nvPr/>
        </p:nvSpPr>
        <p:spPr>
          <a:xfrm>
            <a:off x="1841153" y="5304678"/>
            <a:ext cx="517573" cy="369332"/>
          </a:xfrm>
          <a:prstGeom prst="rect">
            <a:avLst/>
          </a:prstGeom>
          <a:noFill/>
        </p:spPr>
        <p:txBody>
          <a:bodyPr wrap="square" rtlCol="0">
            <a:spAutoFit/>
          </a:bodyPr>
          <a:lstStyle/>
          <a:p>
            <a:r>
              <a:rPr kumimoji="1" lang="ja-JP" altLang="en-US" dirty="0"/>
              <a:t>✔</a:t>
            </a:r>
          </a:p>
        </p:txBody>
      </p:sp>
      <p:sp>
        <p:nvSpPr>
          <p:cNvPr id="54" name="テキスト ボックス 53"/>
          <p:cNvSpPr txBox="1"/>
          <p:nvPr/>
        </p:nvSpPr>
        <p:spPr>
          <a:xfrm>
            <a:off x="1829565" y="6017051"/>
            <a:ext cx="517573" cy="369332"/>
          </a:xfrm>
          <a:prstGeom prst="rect">
            <a:avLst/>
          </a:prstGeom>
          <a:noFill/>
        </p:spPr>
        <p:txBody>
          <a:bodyPr wrap="square" rtlCol="0">
            <a:spAutoFit/>
          </a:bodyPr>
          <a:lstStyle/>
          <a:p>
            <a:r>
              <a:rPr kumimoji="1" lang="ja-JP" altLang="en-US" dirty="0"/>
              <a:t>✔</a:t>
            </a:r>
          </a:p>
        </p:txBody>
      </p:sp>
      <p:sp>
        <p:nvSpPr>
          <p:cNvPr id="55" name="テキスト ボックス 54"/>
          <p:cNvSpPr txBox="1"/>
          <p:nvPr/>
        </p:nvSpPr>
        <p:spPr>
          <a:xfrm>
            <a:off x="1819385" y="6651235"/>
            <a:ext cx="517573" cy="369332"/>
          </a:xfrm>
          <a:prstGeom prst="rect">
            <a:avLst/>
          </a:prstGeom>
          <a:noFill/>
        </p:spPr>
        <p:txBody>
          <a:bodyPr wrap="square" rtlCol="0">
            <a:spAutoFit/>
          </a:bodyPr>
          <a:lstStyle/>
          <a:p>
            <a:r>
              <a:rPr kumimoji="1" lang="ja-JP" altLang="en-US" dirty="0"/>
              <a:t>✔</a:t>
            </a:r>
          </a:p>
        </p:txBody>
      </p:sp>
      <p:sp>
        <p:nvSpPr>
          <p:cNvPr id="56" name="テキスト ボックス 55"/>
          <p:cNvSpPr txBox="1"/>
          <p:nvPr/>
        </p:nvSpPr>
        <p:spPr>
          <a:xfrm>
            <a:off x="1840326" y="7487770"/>
            <a:ext cx="517573" cy="369332"/>
          </a:xfrm>
          <a:prstGeom prst="rect">
            <a:avLst/>
          </a:prstGeom>
          <a:noFill/>
        </p:spPr>
        <p:txBody>
          <a:bodyPr wrap="square" rtlCol="0">
            <a:spAutoFit/>
          </a:bodyPr>
          <a:lstStyle/>
          <a:p>
            <a:r>
              <a:rPr kumimoji="1" lang="ja-JP" altLang="en-US" dirty="0"/>
              <a:t>✔</a:t>
            </a:r>
          </a:p>
        </p:txBody>
      </p:sp>
      <p:sp>
        <p:nvSpPr>
          <p:cNvPr id="57" name="テキスト ボックス 56"/>
          <p:cNvSpPr txBox="1"/>
          <p:nvPr/>
        </p:nvSpPr>
        <p:spPr>
          <a:xfrm>
            <a:off x="1851536" y="8072658"/>
            <a:ext cx="517573" cy="369332"/>
          </a:xfrm>
          <a:prstGeom prst="rect">
            <a:avLst/>
          </a:prstGeom>
          <a:noFill/>
        </p:spPr>
        <p:txBody>
          <a:bodyPr wrap="square" rtlCol="0">
            <a:spAutoFit/>
          </a:bodyPr>
          <a:lstStyle/>
          <a:p>
            <a:r>
              <a:rPr kumimoji="1" lang="ja-JP" altLang="en-US" dirty="0"/>
              <a:t>✔</a:t>
            </a:r>
          </a:p>
        </p:txBody>
      </p:sp>
      <p:sp>
        <p:nvSpPr>
          <p:cNvPr id="59" name="テキスト ボックス 58"/>
          <p:cNvSpPr txBox="1"/>
          <p:nvPr/>
        </p:nvSpPr>
        <p:spPr>
          <a:xfrm>
            <a:off x="1851536" y="8821874"/>
            <a:ext cx="517573"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4522</TotalTime>
  <Words>1152</Words>
  <Application>Microsoft Office PowerPoint</Application>
  <PresentationFormat>A4 210 x 297 mm</PresentationFormat>
  <Paragraphs>124</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Administrator</cp:lastModifiedBy>
  <cp:revision>593</cp:revision>
  <cp:lastPrinted>2022-03-17T04:16:41Z</cp:lastPrinted>
  <dcterms:created xsi:type="dcterms:W3CDTF">2021-06-21T06:44:25Z</dcterms:created>
  <dcterms:modified xsi:type="dcterms:W3CDTF">2022-04-27T07:37:40Z</dcterms:modified>
</cp:coreProperties>
</file>