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55" autoAdjust="0"/>
    <p:restoredTop sz="96548" autoAdjust="0"/>
  </p:normalViewPr>
  <p:slideViewPr>
    <p:cSldViewPr snapToGrid="0">
      <p:cViewPr>
        <p:scale>
          <a:sx n="75" d="100"/>
          <a:sy n="75" d="100"/>
        </p:scale>
        <p:origin x="1662" y="6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247" cy="498328"/>
          </a:xfrm>
          <a:prstGeom prst="rect">
            <a:avLst/>
          </a:prstGeom>
        </p:spPr>
        <p:txBody>
          <a:bodyPr vert="horz" lIns="92108" tIns="46054" rIns="92108" bIns="4605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826" y="0"/>
            <a:ext cx="2946246" cy="498328"/>
          </a:xfrm>
          <a:prstGeom prst="rect">
            <a:avLst/>
          </a:prstGeom>
        </p:spPr>
        <p:txBody>
          <a:bodyPr vert="horz" lIns="92108" tIns="46054" rIns="92108" bIns="46054" rtlCol="0"/>
          <a:lstStyle>
            <a:lvl1pPr algn="r">
              <a:defRPr sz="1200"/>
            </a:lvl1pPr>
          </a:lstStyle>
          <a:p>
            <a:fld id="{4A15B2C2-C2E8-443C-8BCD-D41CAE0ED780}" type="datetimeFigureOut">
              <a:rPr kumimoji="1" lang="ja-JP" altLang="en-US" smtClean="0"/>
              <a:t>2022/4/27</a:t>
            </a:fld>
            <a:endParaRPr kumimoji="1" lang="ja-JP" altLang="en-US"/>
          </a:p>
        </p:txBody>
      </p:sp>
      <p:sp>
        <p:nvSpPr>
          <p:cNvPr id="4"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2108" tIns="46054" rIns="92108" bIns="46054" rtlCol="0" anchor="ctr"/>
          <a:lstStyle/>
          <a:p>
            <a:endParaRPr lang="ja-JP" altLang="en-US"/>
          </a:p>
        </p:txBody>
      </p:sp>
      <p:sp>
        <p:nvSpPr>
          <p:cNvPr id="5" name="ノート プレースホルダー 4"/>
          <p:cNvSpPr>
            <a:spLocks noGrp="1"/>
          </p:cNvSpPr>
          <p:nvPr>
            <p:ph type="body" sz="quarter" idx="3"/>
          </p:nvPr>
        </p:nvSpPr>
        <p:spPr>
          <a:xfrm>
            <a:off x="679288" y="4777245"/>
            <a:ext cx="5439101" cy="3908363"/>
          </a:xfrm>
          <a:prstGeom prst="rect">
            <a:avLst/>
          </a:prstGeom>
        </p:spPr>
        <p:txBody>
          <a:bodyPr vert="horz" lIns="92108" tIns="46054" rIns="92108" bIns="4605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310"/>
            <a:ext cx="2946247" cy="498328"/>
          </a:xfrm>
          <a:prstGeom prst="rect">
            <a:avLst/>
          </a:prstGeom>
        </p:spPr>
        <p:txBody>
          <a:bodyPr vert="horz" lIns="92108" tIns="46054" rIns="92108" bIns="4605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826" y="9428310"/>
            <a:ext cx="2946246" cy="498328"/>
          </a:xfrm>
          <a:prstGeom prst="rect">
            <a:avLst/>
          </a:prstGeom>
        </p:spPr>
        <p:txBody>
          <a:bodyPr vert="horz" lIns="92108" tIns="46054" rIns="92108" bIns="46054"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2022/4/27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2022/4/27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2022/4/27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2022/4/27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127039" y="821451"/>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開催</a:t>
              </a:r>
              <a:endParaRPr kumimoji="1" lang="en-US" altLang="ja-JP" sz="1600" b="1" dirty="0" smtClean="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smtClean="0">
                  <a:latin typeface="メイリオ" panose="020B0604030504040204" pitchFamily="50" charset="-128"/>
                  <a:ea typeface="メイリオ" panose="020B0604030504040204" pitchFamily="50" charset="-128"/>
                </a:rPr>
                <a:t>本項目では、チェックリストを記入</a:t>
              </a:r>
              <a:r>
                <a:rPr kumimoji="1" lang="ja-JP" altLang="en-US" sz="1600" b="1" dirty="0">
                  <a:latin typeface="メイリオ" panose="020B0604030504040204" pitchFamily="50" charset="-128"/>
                  <a:ea typeface="メイリオ" panose="020B0604030504040204" pitchFamily="50" charset="-128"/>
                </a:rPr>
                <a:t>する前に</a:t>
              </a:r>
              <a:r>
                <a:rPr kumimoji="1" lang="ja-JP" altLang="en-US" sz="1600" b="1" dirty="0" smtClean="0">
                  <a:latin typeface="メイリオ" panose="020B0604030504040204" pitchFamily="50" charset="-128"/>
                  <a:ea typeface="メイリオ" panose="020B0604030504040204" pitchFamily="50" charset="-128"/>
                </a:rPr>
                <a:t>、イベントの</a:t>
              </a:r>
              <a:r>
                <a:rPr kumimoji="1" lang="ja-JP" altLang="en-US" sz="1600" b="1" dirty="0">
                  <a:latin typeface="メイリオ" panose="020B0604030504040204" pitchFamily="50" charset="-128"/>
                  <a:ea typeface="メイリオ" panose="020B0604030504040204" pitchFamily="50" charset="-128"/>
                </a:rPr>
                <a:t>情報を</a:t>
              </a:r>
              <a:r>
                <a:rPr kumimoji="1" lang="ja-JP" altLang="en-US" sz="1600" b="1" dirty="0" smtClean="0">
                  <a:latin typeface="メイリオ" panose="020B0604030504040204" pitchFamily="50" charset="-128"/>
                  <a:ea typeface="メイリオ" panose="020B0604030504040204" pitchFamily="50" charset="-128"/>
                </a:rPr>
                <a:t>ご記入ください。</a:t>
              </a:r>
              <a:endParaRPr kumimoji="1" lang="en-US" altLang="ja-JP" sz="1600" b="1" dirty="0" smtClean="0">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smtClean="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第２版（令和４年</a:t>
            </a:r>
            <a:r>
              <a:rPr kumimoji="1" lang="ja-JP" altLang="en-US" sz="1600" b="1" dirty="0">
                <a:latin typeface="メイリオ" panose="020B0604030504040204" pitchFamily="50" charset="-128"/>
                <a:ea typeface="メイリオ" panose="020B0604030504040204" pitchFamily="50" charset="-128"/>
              </a:rPr>
              <a:t>３</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1" name="グループ化 40"/>
          <p:cNvGrpSpPr/>
          <p:nvPr/>
        </p:nvGrpSpPr>
        <p:grpSpPr>
          <a:xfrm>
            <a:off x="172600" y="2858600"/>
            <a:ext cx="6466338" cy="712465"/>
            <a:chOff x="205684" y="2047413"/>
            <a:chExt cx="6466338" cy="899642"/>
          </a:xfrm>
        </p:grpSpPr>
        <p:sp>
          <p:nvSpPr>
            <p:cNvPr id="49"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開催日時</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50" name="角丸四角形 49"/>
            <p:cNvSpPr/>
            <p:nvPr/>
          </p:nvSpPr>
          <p:spPr>
            <a:xfrm>
              <a:off x="1686504" y="2066001"/>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8" name="グループ化 57"/>
            <p:cNvGrpSpPr/>
            <p:nvPr/>
          </p:nvGrpSpPr>
          <p:grpSpPr>
            <a:xfrm>
              <a:off x="1799088" y="2195417"/>
              <a:ext cx="4487444" cy="405233"/>
              <a:chOff x="1799088" y="2161964"/>
              <a:chExt cx="4487444" cy="405233"/>
            </a:xfrm>
          </p:grpSpPr>
          <p:sp>
            <p:nvSpPr>
              <p:cNvPr id="59" name="テキスト ボックス 58"/>
              <p:cNvSpPr txBox="1"/>
              <p:nvPr/>
            </p:nvSpPr>
            <p:spPr>
              <a:xfrm>
                <a:off x="1799088" y="2178397"/>
                <a:ext cx="811601" cy="29751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令和</a:t>
                </a:r>
                <a:endParaRPr kumimoji="1" lang="en-US" altLang="ja-JP" sz="1600" b="1" dirty="0">
                  <a:latin typeface="メイリオ" panose="020B0604030504040204" pitchFamily="50" charset="-128"/>
                  <a:ea typeface="メイリオ" panose="020B0604030504040204" pitchFamily="50" charset="-128"/>
                </a:endParaRPr>
              </a:p>
            </p:txBody>
          </p:sp>
          <p:sp>
            <p:nvSpPr>
              <p:cNvPr id="62" name="テキスト ボックス 61"/>
              <p:cNvSpPr txBox="1"/>
              <p:nvPr/>
            </p:nvSpPr>
            <p:spPr>
              <a:xfrm>
                <a:off x="2205905" y="2178562"/>
                <a:ext cx="811601" cy="388635"/>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4</a:t>
                </a:r>
                <a:r>
                  <a:rPr kumimoji="1" lang="ja-JP" altLang="en-US" sz="1600" b="1" dirty="0" smtClean="0">
                    <a:latin typeface="メイリオ" panose="020B0604030504040204" pitchFamily="50" charset="-128"/>
                    <a:ea typeface="メイリオ" panose="020B0604030504040204" pitchFamily="50" charset="-128"/>
                  </a:rPr>
                  <a:t>年</a:t>
                </a:r>
                <a:endParaRPr kumimoji="1" lang="en-US" altLang="ja-JP" sz="1600" b="1" dirty="0">
                  <a:latin typeface="メイリオ" panose="020B0604030504040204" pitchFamily="50" charset="-128"/>
                  <a:ea typeface="メイリオ" panose="020B0604030504040204" pitchFamily="50" charset="-128"/>
                </a:endParaRPr>
              </a:p>
            </p:txBody>
          </p:sp>
          <p:sp>
            <p:nvSpPr>
              <p:cNvPr id="63" name="テキスト ボックス 62"/>
              <p:cNvSpPr txBox="1"/>
              <p:nvPr/>
            </p:nvSpPr>
            <p:spPr>
              <a:xfrm>
                <a:off x="2610348" y="2162268"/>
                <a:ext cx="811601" cy="388635"/>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5</a:t>
                </a:r>
                <a:r>
                  <a:rPr kumimoji="1" lang="ja-JP" altLang="en-US" sz="1600" b="1" dirty="0" smtClean="0">
                    <a:latin typeface="メイリオ" panose="020B0604030504040204" pitchFamily="50" charset="-128"/>
                    <a:ea typeface="メイリオ" panose="020B0604030504040204" pitchFamily="50" charset="-128"/>
                  </a:rPr>
                  <a:t>月</a:t>
                </a:r>
                <a:endParaRPr kumimoji="1" lang="en-US" altLang="ja-JP" sz="1600" b="1" dirty="0">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3039095" y="2162268"/>
                <a:ext cx="811601" cy="388635"/>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14</a:t>
                </a:r>
                <a:r>
                  <a:rPr kumimoji="1" lang="ja-JP" altLang="en-US" sz="1600" b="1" dirty="0" smtClean="0">
                    <a:latin typeface="メイリオ" panose="020B0604030504040204" pitchFamily="50" charset="-128"/>
                    <a:ea typeface="メイリオ" panose="020B0604030504040204" pitchFamily="50" charset="-128"/>
                  </a:rPr>
                  <a:t>日</a:t>
                </a:r>
                <a:endParaRPr kumimoji="1" lang="en-US" altLang="ja-JP"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3522161" y="2162268"/>
                <a:ext cx="811601" cy="388635"/>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10</a:t>
                </a:r>
                <a:r>
                  <a:rPr kumimoji="1" lang="ja-JP" altLang="en-US" sz="1600" b="1" dirty="0" smtClean="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sp>
            <p:nvSpPr>
              <p:cNvPr id="75" name="テキスト ボックス 74"/>
              <p:cNvSpPr txBox="1"/>
              <p:nvPr/>
            </p:nvSpPr>
            <p:spPr>
              <a:xfrm>
                <a:off x="3923434" y="2167235"/>
                <a:ext cx="1204792" cy="375680"/>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00</a:t>
                </a:r>
                <a:r>
                  <a:rPr kumimoji="1" lang="ja-JP" altLang="en-US" sz="1600" b="1" dirty="0" smtClean="0">
                    <a:latin typeface="メイリオ" panose="020B0604030504040204" pitchFamily="50" charset="-128"/>
                    <a:ea typeface="メイリオ" panose="020B0604030504040204" pitchFamily="50" charset="-128"/>
                  </a:rPr>
                  <a:t>分～　</a:t>
                </a:r>
                <a:endParaRPr kumimoji="1" lang="en-US" altLang="ja-JP" sz="1600" b="1" dirty="0">
                  <a:latin typeface="メイリオ" panose="020B0604030504040204" pitchFamily="50" charset="-128"/>
                  <a:ea typeface="メイリオ" panose="020B0604030504040204" pitchFamily="50" charset="-128"/>
                </a:endParaRPr>
              </a:p>
            </p:txBody>
          </p:sp>
          <p:sp>
            <p:nvSpPr>
              <p:cNvPr id="76" name="テキスト ボックス 75"/>
              <p:cNvSpPr txBox="1"/>
              <p:nvPr/>
            </p:nvSpPr>
            <p:spPr>
              <a:xfrm>
                <a:off x="5081740" y="2161964"/>
                <a:ext cx="1204792" cy="388635"/>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00</a:t>
                </a:r>
                <a:r>
                  <a:rPr kumimoji="1" lang="ja-JP" altLang="en-US" sz="1600" b="1" dirty="0" smtClean="0">
                    <a:latin typeface="メイリオ" panose="020B0604030504040204" pitchFamily="50" charset="-128"/>
                    <a:ea typeface="メイリオ" panose="020B0604030504040204" pitchFamily="50" charset="-128"/>
                  </a:rPr>
                  <a:t>分</a:t>
                </a:r>
                <a:endParaRPr kumimoji="1" lang="en-US" altLang="ja-JP" sz="1600" b="1" dirty="0">
                  <a:latin typeface="メイリオ" panose="020B0604030504040204" pitchFamily="50" charset="-128"/>
                  <a:ea typeface="メイリオ" panose="020B0604030504040204" pitchFamily="50" charset="-128"/>
                </a:endParaRPr>
              </a:p>
            </p:txBody>
          </p:sp>
          <p:sp>
            <p:nvSpPr>
              <p:cNvPr id="79" name="テキスト ボックス 78"/>
              <p:cNvSpPr txBox="1"/>
              <p:nvPr/>
            </p:nvSpPr>
            <p:spPr>
              <a:xfrm>
                <a:off x="4771539" y="2161964"/>
                <a:ext cx="811601" cy="388635"/>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16</a:t>
                </a:r>
                <a:r>
                  <a:rPr kumimoji="1" lang="ja-JP" altLang="en-US" sz="1600" b="1" dirty="0" smtClean="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grpSp>
      </p:grpSp>
      <p:grpSp>
        <p:nvGrpSpPr>
          <p:cNvPr id="109" name="グループ化 108"/>
          <p:cNvGrpSpPr/>
          <p:nvPr/>
        </p:nvGrpSpPr>
        <p:grpSpPr>
          <a:xfrm>
            <a:off x="167851" y="2027092"/>
            <a:ext cx="6458043" cy="802590"/>
            <a:chOff x="205683" y="6601509"/>
            <a:chExt cx="6458043" cy="802590"/>
          </a:xfrm>
        </p:grpSpPr>
        <p:grpSp>
          <p:nvGrpSpPr>
            <p:cNvPr id="110" name="グループ化 109"/>
            <p:cNvGrpSpPr/>
            <p:nvPr/>
          </p:nvGrpSpPr>
          <p:grpSpPr>
            <a:xfrm>
              <a:off x="205683" y="6601509"/>
              <a:ext cx="6458043" cy="777995"/>
              <a:chOff x="185556" y="3407741"/>
              <a:chExt cx="6458043" cy="881474"/>
            </a:xfrm>
          </p:grpSpPr>
          <p:sp>
            <p:nvSpPr>
              <p:cNvPr id="114"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チーム等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5" name="角丸四角形 114"/>
              <p:cNvSpPr/>
              <p:nvPr/>
            </p:nvSpPr>
            <p:spPr>
              <a:xfrm>
                <a:off x="1658081" y="3410725"/>
                <a:ext cx="4985518" cy="484822"/>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solidFill>
                    <a:schemeClr val="tx1"/>
                  </a:solidFill>
                </a:endParaRPr>
              </a:p>
            </p:txBody>
          </p:sp>
        </p:grpSp>
        <p:sp>
          <p:nvSpPr>
            <p:cNvPr id="112" name="角丸四角形 111"/>
            <p:cNvSpPr/>
            <p:nvPr/>
          </p:nvSpPr>
          <p:spPr>
            <a:xfrm>
              <a:off x="1678208" y="7046678"/>
              <a:ext cx="4985518" cy="357421"/>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grpSp>
      <p:grpSp>
        <p:nvGrpSpPr>
          <p:cNvPr id="116" name="グループ化 115"/>
          <p:cNvGrpSpPr/>
          <p:nvPr/>
        </p:nvGrpSpPr>
        <p:grpSpPr>
          <a:xfrm>
            <a:off x="166000" y="4511393"/>
            <a:ext cx="6458043" cy="472553"/>
            <a:chOff x="185556" y="3407740"/>
            <a:chExt cx="6458043" cy="579526"/>
          </a:xfrm>
        </p:grpSpPr>
        <p:sp>
          <p:nvSpPr>
            <p:cNvPr id="11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9" name="グループ化 118"/>
          <p:cNvGrpSpPr/>
          <p:nvPr/>
        </p:nvGrpSpPr>
        <p:grpSpPr>
          <a:xfrm>
            <a:off x="166000" y="5001063"/>
            <a:ext cx="6458043" cy="569550"/>
            <a:chOff x="185556" y="3410726"/>
            <a:chExt cx="6458043" cy="601266"/>
          </a:xfrm>
        </p:grpSpPr>
        <p:sp>
          <p:nvSpPr>
            <p:cNvPr id="120" name="角丸四角形 119"/>
            <p:cNvSpPr/>
            <p:nvPr/>
          </p:nvSpPr>
          <p:spPr>
            <a:xfrm>
              <a:off x="185556" y="3432466"/>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2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25" name="グループ化 124"/>
          <p:cNvGrpSpPr/>
          <p:nvPr/>
        </p:nvGrpSpPr>
        <p:grpSpPr>
          <a:xfrm>
            <a:off x="166000" y="5584427"/>
            <a:ext cx="6485213" cy="629793"/>
            <a:chOff x="205683" y="9242148"/>
            <a:chExt cx="6416095" cy="559771"/>
          </a:xfrm>
        </p:grpSpPr>
        <p:grpSp>
          <p:nvGrpSpPr>
            <p:cNvPr id="126" name="グループ化 125"/>
            <p:cNvGrpSpPr/>
            <p:nvPr/>
          </p:nvGrpSpPr>
          <p:grpSpPr>
            <a:xfrm>
              <a:off x="205683" y="9242148"/>
              <a:ext cx="6416095" cy="559771"/>
              <a:chOff x="185556" y="3399045"/>
              <a:chExt cx="6416095" cy="588221"/>
            </a:xfrm>
          </p:grpSpPr>
          <p:sp>
            <p:nvSpPr>
              <p:cNvPr id="130"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連絡先</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31"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sp>
            <p:nvSpPr>
              <p:cNvPr id="88" name="角丸四角形 87"/>
              <p:cNvSpPr/>
              <p:nvPr/>
            </p:nvSpPr>
            <p:spPr>
              <a:xfrm>
                <a:off x="3909847"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28"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29"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1</a:t>
            </a:r>
          </a:p>
        </p:txBody>
      </p:sp>
      <p:sp>
        <p:nvSpPr>
          <p:cNvPr id="4" name="正方形/長方形 3"/>
          <p:cNvSpPr/>
          <p:nvPr/>
        </p:nvSpPr>
        <p:spPr>
          <a:xfrm>
            <a:off x="0" y="9228245"/>
            <a:ext cx="6972301" cy="646331"/>
          </a:xfrm>
          <a:prstGeom prst="rect">
            <a:avLst/>
          </a:prstGeom>
        </p:spPr>
        <p:txBody>
          <a:bodyPr wrap="square">
            <a:spAutoFit/>
          </a:bodyPr>
          <a:lstStyle/>
          <a:p>
            <a:pPr marL="446088" indent="-446088"/>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a:t>
            </a:r>
            <a:r>
              <a:rPr kumimoji="1" lang="ja-JP" altLang="en-US" sz="1200" b="1" dirty="0">
                <a:latin typeface="メイリオ" panose="020B0604030504040204" pitchFamily="50" charset="-128"/>
                <a:ea typeface="メイリオ" panose="020B0604030504040204" pitchFamily="50" charset="-128"/>
              </a:rPr>
              <a:t>、通常より</a:t>
            </a:r>
            <a:r>
              <a:rPr kumimoji="1" lang="ja-JP" altLang="en-US" sz="1200" b="1" dirty="0" smtClean="0">
                <a:latin typeface="メイリオ" panose="020B0604030504040204" pitchFamily="50" charset="-128"/>
                <a:ea typeface="メイリオ" panose="020B0604030504040204" pitchFamily="50" charset="-128"/>
              </a:rPr>
              <a:t>も大きな</a:t>
            </a:r>
            <a:r>
              <a:rPr kumimoji="1" lang="ja-JP" altLang="en-US" sz="1200" b="1" dirty="0">
                <a:latin typeface="メイリオ" panose="020B0604030504040204" pitchFamily="50" charset="-128"/>
                <a:ea typeface="メイリオ" panose="020B0604030504040204" pitchFamily="50" charset="-128"/>
              </a:rPr>
              <a:t>声量で、反復・継続的に声を</a:t>
            </a:r>
            <a:r>
              <a:rPr kumimoji="1" lang="ja-JP" altLang="en-US" sz="1200" b="1" dirty="0" smtClean="0">
                <a:latin typeface="メイリオ" panose="020B0604030504040204" pitchFamily="50" charset="-128"/>
                <a:ea typeface="メイリオ" panose="020B0604030504040204" pitchFamily="50" charset="-128"/>
              </a:rPr>
              <a:t>発すること」とし、これを積極的に推奨する又は必要な対策を十分に施さないイベントは「大声あり」に該当することと整理する。</a:t>
            </a:r>
            <a:endParaRPr kumimoji="1" lang="ja-JP" altLang="en-US" sz="1200" b="1" dirty="0">
              <a:latin typeface="メイリオ" panose="020B0604030504040204" pitchFamily="50" charset="-128"/>
              <a:ea typeface="メイリオ" panose="020B0604030504040204" pitchFamily="50" charset="-128"/>
            </a:endParaRPr>
          </a:p>
        </p:txBody>
      </p:sp>
      <p:grpSp>
        <p:nvGrpSpPr>
          <p:cNvPr id="10" name="グループ化 9"/>
          <p:cNvGrpSpPr/>
          <p:nvPr/>
        </p:nvGrpSpPr>
        <p:grpSpPr>
          <a:xfrm>
            <a:off x="200868" y="8398361"/>
            <a:ext cx="6450346" cy="679087"/>
            <a:chOff x="200868" y="8237720"/>
            <a:chExt cx="6450346" cy="679087"/>
          </a:xfrm>
        </p:grpSpPr>
        <p:grpSp>
          <p:nvGrpSpPr>
            <p:cNvPr id="84" name="グループ化 83"/>
            <p:cNvGrpSpPr/>
            <p:nvPr/>
          </p:nvGrpSpPr>
          <p:grpSpPr>
            <a:xfrm>
              <a:off x="200868" y="8237720"/>
              <a:ext cx="6450346" cy="679087"/>
              <a:chOff x="205084" y="9076588"/>
              <a:chExt cx="6450346" cy="580581"/>
            </a:xfrm>
          </p:grpSpPr>
          <p:sp>
            <p:nvSpPr>
              <p:cNvPr id="139"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100" dirty="0">
                  <a:solidFill>
                    <a:schemeClr val="tx1"/>
                  </a:solidFill>
                </a:endParaRPr>
              </a:p>
            </p:txBody>
          </p:sp>
          <p:sp>
            <p:nvSpPr>
              <p:cNvPr id="138"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grpSp>
        <p:sp>
          <p:nvSpPr>
            <p:cNvPr id="5" name="正方形/長方形 4"/>
            <p:cNvSpPr/>
            <p:nvPr/>
          </p:nvSpPr>
          <p:spPr>
            <a:xfrm>
              <a:off x="1684688" y="8454194"/>
              <a:ext cx="4867595" cy="461665"/>
            </a:xfrm>
            <a:prstGeom prst="rect">
              <a:avLst/>
            </a:prstGeom>
          </p:spPr>
          <p:txBody>
            <a:bodyPr wrap="square">
              <a:spAutoFit/>
            </a:bodyPr>
            <a:lstStyle/>
            <a:p>
              <a:r>
                <a:rPr kumimoji="1" lang="ja-JP" altLang="en-US" sz="1200" dirty="0"/>
                <a:t>（大声なしの場合は、大声なしと判断した理由や、大声を伴わないことを担保する具体的な対策を記載ください。）</a:t>
              </a:r>
            </a:p>
          </p:txBody>
        </p:sp>
      </p:grpSp>
      <p:sp>
        <p:nvSpPr>
          <p:cNvPr id="143" name="正方形/長方形 142"/>
          <p:cNvSpPr/>
          <p:nvPr/>
        </p:nvSpPr>
        <p:spPr>
          <a:xfrm>
            <a:off x="5826417" y="40570"/>
            <a:ext cx="964642" cy="4029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latin typeface="メイリオ" panose="020B0604030504040204" pitchFamily="50" charset="-128"/>
                <a:ea typeface="メイリオ" panose="020B0604030504040204" pitchFamily="50" charset="-128"/>
              </a:rPr>
              <a:t>様式１</a:t>
            </a:r>
            <a:endParaRPr kumimoji="1" lang="ja-JP" altLang="en-US" sz="1600" dirty="0">
              <a:latin typeface="メイリオ" panose="020B0604030504040204" pitchFamily="50" charset="-128"/>
              <a:ea typeface="メイリオ" panose="020B0604030504040204" pitchFamily="50" charset="-128"/>
            </a:endParaRPr>
          </a:p>
        </p:txBody>
      </p:sp>
      <p:grpSp>
        <p:nvGrpSpPr>
          <p:cNvPr id="142" name="グループ化 141"/>
          <p:cNvGrpSpPr/>
          <p:nvPr/>
        </p:nvGrpSpPr>
        <p:grpSpPr>
          <a:xfrm>
            <a:off x="172600" y="1558388"/>
            <a:ext cx="6458043" cy="409533"/>
            <a:chOff x="185556" y="3407740"/>
            <a:chExt cx="6458043" cy="579526"/>
          </a:xfrm>
        </p:grpSpPr>
        <p:sp>
          <p:nvSpPr>
            <p:cNvPr id="144"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イベント名</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45"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grpSp>
      <p:sp>
        <p:nvSpPr>
          <p:cNvPr id="146" name="テキスト ボックス 145"/>
          <p:cNvSpPr txBox="1"/>
          <p:nvPr/>
        </p:nvSpPr>
        <p:spPr>
          <a:xfrm>
            <a:off x="1682108" y="1454960"/>
            <a:ext cx="4932619" cy="512961"/>
          </a:xfrm>
          <a:prstGeom prst="rect">
            <a:avLst/>
          </a:prstGeom>
          <a:noFill/>
          <a:ln>
            <a:noFill/>
          </a:ln>
        </p:spPr>
        <p:txBody>
          <a:bodyPr wrap="square" rtlCol="0">
            <a:spAutoFit/>
          </a:bodyPr>
          <a:lstStyle/>
          <a:p>
            <a:pPr>
              <a:lnSpc>
                <a:spcPts val="1600"/>
              </a:lnSpc>
            </a:pPr>
            <a:endParaRPr kumimoji="1" lang="en-US" altLang="ja-JP" sz="1200" b="1" dirty="0" smtClean="0">
              <a:latin typeface="メイリオ" panose="020B0604030504040204" pitchFamily="50" charset="-128"/>
              <a:ea typeface="メイリオ" panose="020B0604030504040204" pitchFamily="50" charset="-128"/>
            </a:endParaRPr>
          </a:p>
          <a:p>
            <a:pPr>
              <a:lnSpc>
                <a:spcPts val="1600"/>
              </a:lnSpc>
            </a:pPr>
            <a:r>
              <a:rPr kumimoji="1" lang="ja-JP" altLang="en-US" sz="1600" b="1" dirty="0" smtClean="0">
                <a:latin typeface="メイリオ" panose="020B0604030504040204" pitchFamily="50" charset="-128"/>
                <a:ea typeface="メイリオ" panose="020B0604030504040204" pitchFamily="50" charset="-128"/>
              </a:rPr>
              <a:t>バラまつり大野</a:t>
            </a:r>
            <a:r>
              <a:rPr kumimoji="1" lang="en-US" altLang="ja-JP" sz="1600" b="1" dirty="0" smtClean="0">
                <a:latin typeface="メイリオ" panose="020B0604030504040204" pitchFamily="50" charset="-128"/>
                <a:ea typeface="メイリオ" panose="020B0604030504040204" pitchFamily="50" charset="-128"/>
              </a:rPr>
              <a:t>2022</a:t>
            </a:r>
            <a:endParaRPr kumimoji="1" lang="en-US" altLang="ja-JP" sz="1600" b="1" dirty="0">
              <a:latin typeface="メイリオ" panose="020B0604030504040204" pitchFamily="50" charset="-128"/>
              <a:ea typeface="メイリオ" panose="020B0604030504040204" pitchFamily="50" charset="-128"/>
            </a:endParaRPr>
          </a:p>
        </p:txBody>
      </p:sp>
      <p:grpSp>
        <p:nvGrpSpPr>
          <p:cNvPr id="148" name="グループ化 147"/>
          <p:cNvGrpSpPr/>
          <p:nvPr/>
        </p:nvGrpSpPr>
        <p:grpSpPr>
          <a:xfrm>
            <a:off x="172600" y="3611678"/>
            <a:ext cx="6458043" cy="409533"/>
            <a:chOff x="185556" y="3407740"/>
            <a:chExt cx="6458043" cy="579526"/>
          </a:xfrm>
        </p:grpSpPr>
        <p:sp>
          <p:nvSpPr>
            <p:cNvPr id="149"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開催会場</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50"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1" name="グループ化 150"/>
          <p:cNvGrpSpPr/>
          <p:nvPr/>
        </p:nvGrpSpPr>
        <p:grpSpPr>
          <a:xfrm>
            <a:off x="172600" y="4052933"/>
            <a:ext cx="6458043" cy="418152"/>
            <a:chOff x="185556" y="3407740"/>
            <a:chExt cx="6458043" cy="579526"/>
          </a:xfrm>
        </p:grpSpPr>
        <p:sp>
          <p:nvSpPr>
            <p:cNvPr id="152"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会場所在地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53"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4" name="グループ化 153"/>
          <p:cNvGrpSpPr/>
          <p:nvPr/>
        </p:nvGrpSpPr>
        <p:grpSpPr>
          <a:xfrm>
            <a:off x="168641" y="6224766"/>
            <a:ext cx="6703977" cy="1203207"/>
            <a:chOff x="205683" y="4825579"/>
            <a:chExt cx="6703977" cy="1203207"/>
          </a:xfrm>
        </p:grpSpPr>
        <p:sp>
          <p:nvSpPr>
            <p:cNvPr id="155" name="角丸四角形 154"/>
            <p:cNvSpPr/>
            <p:nvPr/>
          </p:nvSpPr>
          <p:spPr>
            <a:xfrm>
              <a:off x="205683" y="4825579"/>
              <a:ext cx="1355487" cy="1203207"/>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（上限）</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smtClean="0">
                  <a:solidFill>
                    <a:schemeClr val="tx1"/>
                  </a:solidFill>
                  <a:latin typeface="メイリオ" panose="020B0604030504040204" pitchFamily="50" charset="-128"/>
                  <a:ea typeface="メイリオ" panose="020B0604030504040204" pitchFamily="50" charset="-128"/>
                </a:rPr>
                <a:t>どれか一つにチェックを入れてください。</a:t>
              </a:r>
              <a:endParaRPr kumimoji="1" lang="en-US" altLang="ja-JP" sz="900" b="1" dirty="0" smtClean="0">
                <a:solidFill>
                  <a:schemeClr val="tx1"/>
                </a:solidFill>
                <a:latin typeface="メイリオ" panose="020B0604030504040204" pitchFamily="50" charset="-128"/>
                <a:ea typeface="メイリオ" panose="020B0604030504040204" pitchFamily="50" charset="-128"/>
              </a:endParaRPr>
            </a:p>
          </p:txBody>
        </p:sp>
        <p:sp>
          <p:nvSpPr>
            <p:cNvPr id="156" name="角丸四角形 155"/>
            <p:cNvSpPr/>
            <p:nvPr/>
          </p:nvSpPr>
          <p:spPr>
            <a:xfrm>
              <a:off x="1674260" y="4861281"/>
              <a:ext cx="5013995" cy="1148922"/>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7" name="テキスト ボックス 156"/>
            <p:cNvSpPr txBox="1"/>
            <p:nvPr/>
          </p:nvSpPr>
          <p:spPr>
            <a:xfrm>
              <a:off x="2173941" y="4888034"/>
              <a:ext cx="1546354" cy="502702"/>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58" name="テキスト ボックス 157"/>
            <p:cNvSpPr txBox="1"/>
            <p:nvPr/>
          </p:nvSpPr>
          <p:spPr>
            <a:xfrm>
              <a:off x="4375926" y="4883943"/>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a:t>
              </a: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とが触れ合わない程度</a:t>
              </a:r>
              <a:r>
                <a:rPr kumimoji="1" lang="ja-JP" altLang="en-US" sz="1400" b="1" dirty="0">
                  <a:latin typeface="メイリオ" panose="020B0604030504040204" pitchFamily="50" charset="-128"/>
                  <a:ea typeface="メイリオ" panose="020B0604030504040204" pitchFamily="50" charset="-128"/>
                </a:rPr>
                <a:t>の間隔</a:t>
              </a:r>
            </a:p>
          </p:txBody>
        </p:sp>
        <p:sp>
          <p:nvSpPr>
            <p:cNvPr id="159" name="正方形/長方形 158"/>
            <p:cNvSpPr/>
            <p:nvPr/>
          </p:nvSpPr>
          <p:spPr>
            <a:xfrm>
              <a:off x="3999492" y="499830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正方形/長方形 159"/>
            <p:cNvSpPr/>
            <p:nvPr/>
          </p:nvSpPr>
          <p:spPr>
            <a:xfrm>
              <a:off x="1859277" y="496318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1" name="直線コネクタ 160"/>
            <p:cNvCxnSpPr>
              <a:stCxn id="156" idx="3"/>
              <a:endCxn id="156" idx="1"/>
            </p:cNvCxnSpPr>
            <p:nvPr/>
          </p:nvCxnSpPr>
          <p:spPr>
            <a:xfrm flipH="1">
              <a:off x="1674260" y="5435742"/>
              <a:ext cx="5013995"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2235346" y="5499414"/>
              <a:ext cx="1546354" cy="512961"/>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63" name="正方形/長方形 162"/>
            <p:cNvSpPr/>
            <p:nvPr/>
          </p:nvSpPr>
          <p:spPr>
            <a:xfrm>
              <a:off x="1859277" y="5599326"/>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4112441" y="5488619"/>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a:t>
              </a:r>
              <a:r>
                <a:rPr kumimoji="1" lang="ja-JP" altLang="en-US" sz="1400" b="1" dirty="0" smtClean="0">
                  <a:latin typeface="メイリオ" panose="020B0604030504040204" pitchFamily="50" charset="-128"/>
                  <a:ea typeface="メイリオ" panose="020B0604030504040204" pitchFamily="50" charset="-128"/>
                </a:rPr>
                <a:t>な人と人</a:t>
              </a:r>
              <a:r>
                <a:rPr kumimoji="1" lang="ja-JP" altLang="en-US" sz="1400" b="1" dirty="0">
                  <a:latin typeface="メイリオ" panose="020B0604030504040204" pitchFamily="50" charset="-128"/>
                  <a:ea typeface="メイリオ" panose="020B0604030504040204" pitchFamily="50" charset="-128"/>
                </a:rPr>
                <a:t>との間隔</a:t>
              </a:r>
            </a:p>
            <a:p>
              <a:pPr algn="ctr">
                <a:lnSpc>
                  <a:spcPts val="1600"/>
                </a:lnSpc>
              </a:pPr>
              <a:r>
                <a:rPr kumimoji="1" lang="ja-JP" altLang="en-US" sz="1400" b="1" dirty="0" smtClean="0">
                  <a:latin typeface="メイリオ" panose="020B0604030504040204" pitchFamily="50" charset="-128"/>
                  <a:ea typeface="メイリオ" panose="020B0604030504040204" pitchFamily="50" charset="-128"/>
                </a:rPr>
                <a:t>（できるだ</a:t>
              </a:r>
              <a:r>
                <a:rPr kumimoji="1" lang="ja-JP" altLang="en-US" sz="1400" b="1" dirty="0">
                  <a:latin typeface="メイリオ" panose="020B0604030504040204" pitchFamily="50" charset="-128"/>
                  <a:ea typeface="メイリオ" panose="020B0604030504040204" pitchFamily="50" charset="-128"/>
                </a:rPr>
                <a:t>け</a:t>
              </a:r>
              <a:r>
                <a:rPr kumimoji="1" lang="ja-JP" altLang="en-US" sz="1400" b="1" dirty="0" smtClean="0">
                  <a:latin typeface="メイリオ" panose="020B0604030504040204" pitchFamily="50" charset="-128"/>
                  <a:ea typeface="メイリオ" panose="020B0604030504040204" pitchFamily="50" charset="-128"/>
                </a:rPr>
                <a:t>２ｍ、最低１ｍ）</a:t>
              </a:r>
              <a:endParaRPr kumimoji="1" lang="ja-JP" altLang="en-US" sz="1400" b="1" dirty="0">
                <a:latin typeface="メイリオ" panose="020B0604030504040204" pitchFamily="50" charset="-128"/>
                <a:ea typeface="メイリオ" panose="020B0604030504040204" pitchFamily="50" charset="-128"/>
              </a:endParaRPr>
            </a:p>
          </p:txBody>
        </p:sp>
        <p:sp>
          <p:nvSpPr>
            <p:cNvPr id="165" name="正方形/長方形 164"/>
            <p:cNvSpPr/>
            <p:nvPr/>
          </p:nvSpPr>
          <p:spPr>
            <a:xfrm>
              <a:off x="4021206" y="5612874"/>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7" name="テキスト ボックス 166"/>
          <p:cNvSpPr txBox="1"/>
          <p:nvPr/>
        </p:nvSpPr>
        <p:spPr>
          <a:xfrm>
            <a:off x="3260612" y="6876422"/>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66" name="テキスト ボックス 165"/>
          <p:cNvSpPr txBox="1"/>
          <p:nvPr/>
        </p:nvSpPr>
        <p:spPr>
          <a:xfrm>
            <a:off x="3254736" y="6249584"/>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72" name="直線コネクタ 171"/>
          <p:cNvCxnSpPr/>
          <p:nvPr/>
        </p:nvCxnSpPr>
        <p:spPr>
          <a:xfrm>
            <a:off x="3857331" y="6249584"/>
            <a:ext cx="1" cy="1165834"/>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180208" y="7490104"/>
            <a:ext cx="6458043" cy="440256"/>
            <a:chOff x="180208" y="7267678"/>
            <a:chExt cx="6458043" cy="440256"/>
          </a:xfrm>
        </p:grpSpPr>
        <p:grpSp>
          <p:nvGrpSpPr>
            <p:cNvPr id="169" name="グループ化 168"/>
            <p:cNvGrpSpPr/>
            <p:nvPr/>
          </p:nvGrpSpPr>
          <p:grpSpPr>
            <a:xfrm>
              <a:off x="180208" y="7267678"/>
              <a:ext cx="6458043" cy="440256"/>
              <a:chOff x="185556" y="3407740"/>
              <a:chExt cx="6458043" cy="596262"/>
            </a:xfrm>
          </p:grpSpPr>
          <p:sp>
            <p:nvSpPr>
              <p:cNvPr id="170"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a:t>
                </a:r>
                <a:r>
                  <a:rPr kumimoji="1" lang="ja-JP" altLang="en-US" sz="1600" b="1" dirty="0" smtClean="0">
                    <a:solidFill>
                      <a:schemeClr val="tx1"/>
                    </a:solidFill>
                    <a:latin typeface="メイリオ" panose="020B0604030504040204" pitchFamily="50" charset="-128"/>
                    <a:ea typeface="メイリオ" panose="020B0604030504040204" pitchFamily="50" charset="-128"/>
                  </a:rPr>
                  <a:t>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71"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4" name="テキスト ボックス 173"/>
            <p:cNvSpPr txBox="1"/>
            <p:nvPr/>
          </p:nvSpPr>
          <p:spPr>
            <a:xfrm>
              <a:off x="3576624" y="7382614"/>
              <a:ext cx="1347494" cy="297517"/>
            </a:xfrm>
            <a:prstGeom prst="rect">
              <a:avLst/>
            </a:prstGeom>
            <a:noFill/>
            <a:ln>
              <a:noFill/>
            </a:ln>
          </p:spPr>
          <p:txBody>
            <a:bodyPr wrap="square" rtlCol="0">
              <a:spAutoFit/>
            </a:bodyPr>
            <a:lstStyle/>
            <a:p>
              <a:pPr>
                <a:lnSpc>
                  <a:spcPts val="1600"/>
                </a:lnSpc>
              </a:pPr>
              <a:r>
                <a:rPr kumimoji="1" lang="en-US" altLang="ja-JP" sz="1200" b="1" dirty="0" smtClean="0">
                  <a:latin typeface="メイリオ" panose="020B0604030504040204" pitchFamily="50" charset="-128"/>
                  <a:ea typeface="メイリオ" panose="020B0604030504040204" pitchFamily="50" charset="-128"/>
                </a:rPr>
                <a:t>  </a:t>
              </a:r>
              <a:r>
                <a:rPr kumimoji="1" lang="ja-JP" altLang="en-US" sz="1200" b="1" dirty="0" smtClean="0">
                  <a:latin typeface="メイリオ" panose="020B0604030504040204" pitchFamily="50" charset="-128"/>
                  <a:ea typeface="メイリオ" panose="020B0604030504040204" pitchFamily="50" charset="-128"/>
                </a:rPr>
                <a:t>無し</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 name="グループ化 10"/>
          <p:cNvGrpSpPr/>
          <p:nvPr/>
        </p:nvGrpSpPr>
        <p:grpSpPr>
          <a:xfrm>
            <a:off x="193171" y="7949553"/>
            <a:ext cx="6458043" cy="421416"/>
            <a:chOff x="193171" y="7714774"/>
            <a:chExt cx="6458043" cy="421416"/>
          </a:xfrm>
        </p:grpSpPr>
        <p:grpSp>
          <p:nvGrpSpPr>
            <p:cNvPr id="122" name="グループ化 121"/>
            <p:cNvGrpSpPr/>
            <p:nvPr/>
          </p:nvGrpSpPr>
          <p:grpSpPr>
            <a:xfrm>
              <a:off x="193171" y="7714774"/>
              <a:ext cx="6458043" cy="421416"/>
              <a:chOff x="185556" y="3407740"/>
              <a:chExt cx="6458043" cy="579526"/>
            </a:xfrm>
          </p:grpSpPr>
          <p:sp>
            <p:nvSpPr>
              <p:cNvPr id="123"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24"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5" name="テキスト ボックス 174"/>
            <p:cNvSpPr txBox="1"/>
            <p:nvPr/>
          </p:nvSpPr>
          <p:spPr>
            <a:xfrm>
              <a:off x="3420470" y="7771830"/>
              <a:ext cx="1347494" cy="297517"/>
            </a:xfrm>
            <a:prstGeom prst="rect">
              <a:avLst/>
            </a:prstGeom>
            <a:noFill/>
            <a:ln>
              <a:noFill/>
            </a:ln>
          </p:spPr>
          <p:txBody>
            <a:bodyPr wrap="square" rtlCol="0">
              <a:spAutoFit/>
            </a:bodyPr>
            <a:lstStyle/>
            <a:p>
              <a:pPr>
                <a:lnSpc>
                  <a:spcPts val="1600"/>
                </a:lnSpc>
              </a:pPr>
              <a:r>
                <a:rPr kumimoji="1" lang="en-US" altLang="ja-JP" sz="1200" b="1" dirty="0" smtClean="0">
                  <a:latin typeface="メイリオ" panose="020B0604030504040204" pitchFamily="50" charset="-128"/>
                  <a:ea typeface="メイリオ" panose="020B0604030504040204" pitchFamily="50" charset="-128"/>
                </a:rPr>
                <a:t>   3,000</a:t>
              </a:r>
              <a:r>
                <a:rPr kumimoji="1" lang="ja-JP" altLang="en-US" sz="1200" b="1" dirty="0" smtClean="0">
                  <a:latin typeface="メイリオ" panose="020B0604030504040204" pitchFamily="50" charset="-128"/>
                  <a:ea typeface="メイリオ" panose="020B0604030504040204" pitchFamily="50" charset="-128"/>
                </a:rPr>
                <a:t>人</a:t>
              </a:r>
              <a:endParaRPr kumimoji="1" lang="en-US" altLang="ja-JP" sz="1200" b="1" dirty="0">
                <a:latin typeface="メイリオ" panose="020B0604030504040204" pitchFamily="50" charset="-128"/>
                <a:ea typeface="メイリオ" panose="020B0604030504040204" pitchFamily="50" charset="-128"/>
              </a:endParaRPr>
            </a:p>
          </p:txBody>
        </p:sp>
      </p:grpSp>
      <p:sp>
        <p:nvSpPr>
          <p:cNvPr id="91" name="テキスト ボックス 90"/>
          <p:cNvSpPr txBox="1"/>
          <p:nvPr/>
        </p:nvSpPr>
        <p:spPr>
          <a:xfrm>
            <a:off x="1682108" y="2083042"/>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2" name="テキスト ボックス 91"/>
          <p:cNvSpPr txBox="1"/>
          <p:nvPr/>
        </p:nvSpPr>
        <p:spPr>
          <a:xfrm>
            <a:off x="1711265" y="3632660"/>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3" name="テキスト ボックス 92"/>
          <p:cNvSpPr txBox="1"/>
          <p:nvPr/>
        </p:nvSpPr>
        <p:spPr>
          <a:xfrm>
            <a:off x="1696095" y="4095494"/>
            <a:ext cx="4837425"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岐阜県揖斐郡大野町大字加納</a:t>
            </a:r>
            <a:r>
              <a:rPr kumimoji="1" lang="en-US" altLang="ja-JP" sz="1200" b="1" dirty="0" smtClean="0">
                <a:latin typeface="メイリオ" panose="020B0604030504040204" pitchFamily="50" charset="-128"/>
                <a:ea typeface="メイリオ" panose="020B0604030504040204" pitchFamily="50" charset="-128"/>
              </a:rPr>
              <a:t>650</a:t>
            </a:r>
            <a:endParaRPr kumimoji="1" lang="en-US" altLang="ja-JP" sz="1200" b="1" dirty="0">
              <a:latin typeface="メイリオ" panose="020B0604030504040204" pitchFamily="50" charset="-128"/>
              <a:ea typeface="メイリオ" panose="020B0604030504040204" pitchFamily="50" charset="-128"/>
            </a:endParaRPr>
          </a:p>
        </p:txBody>
      </p:sp>
      <p:sp>
        <p:nvSpPr>
          <p:cNvPr id="94" name="テキスト ボックス 93"/>
          <p:cNvSpPr txBox="1"/>
          <p:nvPr/>
        </p:nvSpPr>
        <p:spPr>
          <a:xfrm>
            <a:off x="1698826" y="4593381"/>
            <a:ext cx="4837425"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大野町観光協会</a:t>
            </a:r>
            <a:endParaRPr kumimoji="1" lang="en-US" altLang="ja-JP" sz="1200" b="1" dirty="0">
              <a:latin typeface="メイリオ" panose="020B0604030504040204" pitchFamily="50" charset="-128"/>
              <a:ea typeface="メイリオ" panose="020B0604030504040204" pitchFamily="50" charset="-128"/>
            </a:endParaRPr>
          </a:p>
        </p:txBody>
      </p:sp>
      <p:sp>
        <p:nvSpPr>
          <p:cNvPr id="95" name="テキスト ボックス 94"/>
          <p:cNvSpPr txBox="1"/>
          <p:nvPr/>
        </p:nvSpPr>
        <p:spPr>
          <a:xfrm>
            <a:off x="1707035" y="5114876"/>
            <a:ext cx="4837425"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岐阜県揖斐郡大野町大字大野</a:t>
            </a:r>
            <a:r>
              <a:rPr kumimoji="1" lang="en-US" altLang="ja-JP" sz="1200" b="1" dirty="0" smtClean="0">
                <a:latin typeface="メイリオ" panose="020B0604030504040204" pitchFamily="50" charset="-128"/>
                <a:ea typeface="メイリオ" panose="020B0604030504040204" pitchFamily="50" charset="-128"/>
              </a:rPr>
              <a:t>80</a:t>
            </a:r>
            <a:endParaRPr kumimoji="1" lang="en-US" altLang="ja-JP" sz="1200" b="1" dirty="0">
              <a:latin typeface="メイリオ" panose="020B0604030504040204" pitchFamily="50" charset="-128"/>
              <a:ea typeface="メイリオ" panose="020B0604030504040204" pitchFamily="50" charset="-128"/>
            </a:endParaRPr>
          </a:p>
        </p:txBody>
      </p:sp>
      <p:sp>
        <p:nvSpPr>
          <p:cNvPr id="97" name="テキスト ボックス 96"/>
          <p:cNvSpPr txBox="1"/>
          <p:nvPr/>
        </p:nvSpPr>
        <p:spPr>
          <a:xfrm>
            <a:off x="1875930" y="5833482"/>
            <a:ext cx="1785177" cy="297517"/>
          </a:xfrm>
          <a:prstGeom prst="rect">
            <a:avLst/>
          </a:prstGeom>
          <a:noFill/>
          <a:ln>
            <a:noFill/>
          </a:ln>
        </p:spPr>
        <p:txBody>
          <a:bodyPr wrap="square" rtlCol="0">
            <a:spAutoFit/>
          </a:bodyPr>
          <a:lstStyle/>
          <a:p>
            <a:pPr>
              <a:lnSpc>
                <a:spcPts val="1600"/>
              </a:lnSpc>
            </a:pPr>
            <a:r>
              <a:rPr kumimoji="1" lang="en-US" altLang="ja-JP" sz="1200" b="1" dirty="0" smtClean="0">
                <a:latin typeface="メイリオ" panose="020B0604030504040204" pitchFamily="50" charset="-128"/>
                <a:ea typeface="メイリオ" panose="020B0604030504040204" pitchFamily="50" charset="-128"/>
              </a:rPr>
              <a:t>0585-34-1111</a:t>
            </a:r>
            <a:endParaRPr kumimoji="1" lang="en-US" altLang="ja-JP" sz="1200" b="1" dirty="0">
              <a:latin typeface="メイリオ" panose="020B0604030504040204" pitchFamily="50" charset="-128"/>
              <a:ea typeface="メイリオ" panose="020B0604030504040204" pitchFamily="50" charset="-128"/>
            </a:endParaRPr>
          </a:p>
        </p:txBody>
      </p:sp>
      <p:sp>
        <p:nvSpPr>
          <p:cNvPr id="98" name="テキスト ボックス 97"/>
          <p:cNvSpPr txBox="1"/>
          <p:nvPr/>
        </p:nvSpPr>
        <p:spPr>
          <a:xfrm>
            <a:off x="4016286" y="5825500"/>
            <a:ext cx="2503247" cy="297517"/>
          </a:xfrm>
          <a:prstGeom prst="rect">
            <a:avLst/>
          </a:prstGeom>
          <a:noFill/>
          <a:ln>
            <a:noFill/>
          </a:ln>
        </p:spPr>
        <p:txBody>
          <a:bodyPr wrap="square" rtlCol="0">
            <a:spAutoFit/>
          </a:bodyPr>
          <a:lstStyle/>
          <a:p>
            <a:pPr>
              <a:lnSpc>
                <a:spcPts val="1600"/>
              </a:lnSpc>
            </a:pPr>
            <a:r>
              <a:rPr kumimoji="1" lang="en-US" altLang="ja-JP" sz="1200" b="1" dirty="0" smtClean="0">
                <a:latin typeface="メイリオ" panose="020B0604030504040204" pitchFamily="50" charset="-128"/>
                <a:ea typeface="メイリオ" panose="020B0604030504040204" pitchFamily="50" charset="-128"/>
              </a:rPr>
              <a:t>kigyo@town-ono.jp</a:t>
            </a:r>
            <a:endParaRPr kumimoji="1" lang="en-US" altLang="ja-JP" sz="1200" b="1" dirty="0">
              <a:latin typeface="メイリオ" panose="020B0604030504040204" pitchFamily="50" charset="-128"/>
              <a:ea typeface="メイリオ" panose="020B0604030504040204" pitchFamily="50" charset="-128"/>
            </a:endParaRPr>
          </a:p>
        </p:txBody>
      </p:sp>
      <p:sp>
        <p:nvSpPr>
          <p:cNvPr id="103" name="テキスト ボックス 102"/>
          <p:cNvSpPr txBox="1"/>
          <p:nvPr/>
        </p:nvSpPr>
        <p:spPr>
          <a:xfrm>
            <a:off x="1745199" y="8392333"/>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105" name="テキスト ボックス 104"/>
          <p:cNvSpPr txBox="1"/>
          <p:nvPr/>
        </p:nvSpPr>
        <p:spPr>
          <a:xfrm>
            <a:off x="1690675" y="3673596"/>
            <a:ext cx="4837425"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大野町バラ公園</a:t>
            </a:r>
            <a:endParaRPr kumimoji="1" lang="en-US" altLang="ja-JP" sz="1200" b="1" dirty="0">
              <a:latin typeface="メイリオ" panose="020B0604030504040204" pitchFamily="50" charset="-128"/>
              <a:ea typeface="メイリオ" panose="020B0604030504040204" pitchFamily="50" charset="-128"/>
            </a:endParaRPr>
          </a:p>
        </p:txBody>
      </p:sp>
      <p:sp>
        <p:nvSpPr>
          <p:cNvPr id="7" name="大かっこ 6"/>
          <p:cNvSpPr/>
          <p:nvPr/>
        </p:nvSpPr>
        <p:spPr>
          <a:xfrm>
            <a:off x="210100" y="6887806"/>
            <a:ext cx="1273695" cy="364898"/>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99" name="テキスト ボックス 98"/>
          <p:cNvSpPr txBox="1"/>
          <p:nvPr/>
        </p:nvSpPr>
        <p:spPr>
          <a:xfrm>
            <a:off x="1707210" y="1961173"/>
            <a:ext cx="4932619" cy="512961"/>
          </a:xfrm>
          <a:prstGeom prst="rect">
            <a:avLst/>
          </a:prstGeom>
          <a:noFill/>
          <a:ln>
            <a:noFill/>
          </a:ln>
        </p:spPr>
        <p:txBody>
          <a:bodyPr wrap="square" rtlCol="0">
            <a:spAutoFit/>
          </a:bodyPr>
          <a:lstStyle/>
          <a:p>
            <a:pPr>
              <a:lnSpc>
                <a:spcPts val="1600"/>
              </a:lnSpc>
            </a:pPr>
            <a:endParaRPr kumimoji="1" lang="en-US" altLang="ja-JP" sz="1200" b="1" dirty="0" smtClean="0">
              <a:latin typeface="メイリオ" panose="020B0604030504040204" pitchFamily="50" charset="-128"/>
              <a:ea typeface="メイリオ" panose="020B0604030504040204" pitchFamily="50" charset="-128"/>
            </a:endParaRPr>
          </a:p>
          <a:p>
            <a:pPr>
              <a:lnSpc>
                <a:spcPts val="1600"/>
              </a:lnSpc>
            </a:pPr>
            <a:r>
              <a:rPr kumimoji="1" lang="ja-JP" altLang="en-US" sz="1600" b="1" dirty="0" smtClean="0">
                <a:latin typeface="メイリオ" panose="020B0604030504040204" pitchFamily="50" charset="-128"/>
                <a:ea typeface="メイリオ" panose="020B0604030504040204" pitchFamily="50" charset="-128"/>
              </a:rPr>
              <a:t>バラの講習会</a:t>
            </a:r>
            <a:endParaRPr kumimoji="1" lang="en-US" altLang="ja-JP" sz="1600" b="1"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3898534" y="6322459"/>
            <a:ext cx="517573" cy="369332"/>
          </a:xfrm>
          <a:prstGeom prst="rect">
            <a:avLst/>
          </a:prstGeom>
          <a:noFill/>
        </p:spPr>
        <p:txBody>
          <a:bodyPr wrap="square" rtlCol="0">
            <a:spAutoFit/>
          </a:bodyPr>
          <a:lstStyle/>
          <a:p>
            <a:r>
              <a:rPr kumimoji="1" lang="ja-JP" altLang="en-US" dirty="0"/>
              <a:t>✔</a:t>
            </a:r>
          </a:p>
        </p:txBody>
      </p:sp>
      <p:sp>
        <p:nvSpPr>
          <p:cNvPr id="14" name="テキスト ボックス 13"/>
          <p:cNvSpPr txBox="1"/>
          <p:nvPr/>
        </p:nvSpPr>
        <p:spPr>
          <a:xfrm>
            <a:off x="1884797" y="3256561"/>
            <a:ext cx="4697298" cy="338554"/>
          </a:xfrm>
          <a:prstGeom prst="rect">
            <a:avLst/>
          </a:prstGeom>
          <a:noFill/>
        </p:spPr>
        <p:txBody>
          <a:bodyPr wrap="square" rtlCol="0">
            <a:spAutoFit/>
          </a:bodyPr>
          <a:lstStyle/>
          <a:p>
            <a:r>
              <a:rPr kumimoji="1" lang="ja-JP" altLang="en-US" sz="1600" b="1" dirty="0" smtClean="0">
                <a:latin typeface="メイリオ" panose="020B0604030504040204" pitchFamily="50" charset="-128"/>
                <a:ea typeface="メイリオ" panose="020B0604030504040204" pitchFamily="50" charset="-128"/>
              </a:rPr>
              <a:t>令和</a:t>
            </a:r>
            <a:r>
              <a:rPr kumimoji="1" lang="ja-JP" altLang="en-US" sz="1600" b="1" dirty="0">
                <a:latin typeface="メイリオ" panose="020B0604030504040204" pitchFamily="50" charset="-128"/>
                <a:ea typeface="メイリオ" panose="020B0604030504040204" pitchFamily="50" charset="-128"/>
              </a:rPr>
              <a:t>４</a:t>
            </a:r>
            <a:r>
              <a:rPr kumimoji="1" lang="ja-JP" altLang="en-US" sz="1600" b="1" dirty="0" smtClean="0">
                <a:latin typeface="メイリオ" panose="020B0604030504040204" pitchFamily="50" charset="-128"/>
                <a:ea typeface="メイリオ" panose="020B0604030504040204" pitchFamily="50" charset="-128"/>
              </a:rPr>
              <a:t>年 </a:t>
            </a:r>
            <a:r>
              <a:rPr kumimoji="1" lang="en-US" altLang="ja-JP" sz="1600" b="1" dirty="0" smtClean="0">
                <a:latin typeface="メイリオ" panose="020B0604030504040204" pitchFamily="50" charset="-128"/>
                <a:ea typeface="メイリオ" panose="020B0604030504040204" pitchFamily="50" charset="-128"/>
              </a:rPr>
              <a:t>5</a:t>
            </a:r>
            <a:r>
              <a:rPr kumimoji="1" lang="ja-JP" altLang="en-US" sz="1600" b="1" dirty="0" smtClean="0">
                <a:latin typeface="メイリオ" panose="020B0604030504040204" pitchFamily="50" charset="-128"/>
                <a:ea typeface="メイリオ" panose="020B0604030504040204" pitchFamily="50" charset="-128"/>
              </a:rPr>
              <a:t>月</a:t>
            </a:r>
            <a:r>
              <a:rPr kumimoji="1" lang="en-US" altLang="ja-JP" sz="1600" b="1" dirty="0" smtClean="0">
                <a:latin typeface="メイリオ" panose="020B0604030504040204" pitchFamily="50" charset="-128"/>
                <a:ea typeface="メイリオ" panose="020B0604030504040204" pitchFamily="50" charset="-128"/>
              </a:rPr>
              <a:t>15</a:t>
            </a:r>
            <a:r>
              <a:rPr kumimoji="1" lang="ja-JP" altLang="en-US" sz="1600" b="1" dirty="0" smtClean="0">
                <a:latin typeface="メイリオ" panose="020B0604030504040204" pitchFamily="50" charset="-128"/>
                <a:ea typeface="メイリオ" panose="020B0604030504040204" pitchFamily="50" charset="-128"/>
              </a:rPr>
              <a:t>日</a:t>
            </a:r>
            <a:r>
              <a:rPr kumimoji="1" lang="en-US" altLang="ja-JP" sz="1600" b="1" dirty="0" smtClean="0">
                <a:latin typeface="メイリオ" panose="020B0604030504040204" pitchFamily="50" charset="-128"/>
                <a:ea typeface="メイリオ" panose="020B0604030504040204" pitchFamily="50" charset="-128"/>
              </a:rPr>
              <a:t>10</a:t>
            </a:r>
            <a:r>
              <a:rPr kumimoji="1" lang="ja-JP" altLang="en-US" sz="1600" b="1" dirty="0" smtClean="0">
                <a:latin typeface="メイリオ" panose="020B0604030504040204" pitchFamily="50" charset="-128"/>
                <a:ea typeface="メイリオ" panose="020B0604030504040204" pitchFamily="50" charset="-128"/>
              </a:rPr>
              <a:t>時</a:t>
            </a:r>
            <a:r>
              <a:rPr kumimoji="1" lang="en-US" altLang="ja-JP" sz="1600" b="1" dirty="0" smtClean="0">
                <a:latin typeface="メイリオ" panose="020B0604030504040204" pitchFamily="50" charset="-128"/>
                <a:ea typeface="メイリオ" panose="020B0604030504040204" pitchFamily="50" charset="-128"/>
              </a:rPr>
              <a:t>00</a:t>
            </a:r>
            <a:r>
              <a:rPr kumimoji="1" lang="ja-JP" altLang="en-US" sz="1600" b="1" dirty="0" smtClean="0">
                <a:latin typeface="メイリオ" panose="020B0604030504040204" pitchFamily="50" charset="-128"/>
                <a:ea typeface="メイリオ" panose="020B0604030504040204" pitchFamily="50" charset="-128"/>
              </a:rPr>
              <a:t>分～ </a:t>
            </a:r>
            <a:r>
              <a:rPr kumimoji="1" lang="en-US" altLang="ja-JP" sz="1600" b="1" dirty="0" smtClean="0">
                <a:latin typeface="メイリオ" panose="020B0604030504040204" pitchFamily="50" charset="-128"/>
                <a:ea typeface="メイリオ" panose="020B0604030504040204" pitchFamily="50" charset="-128"/>
              </a:rPr>
              <a:t>16</a:t>
            </a:r>
            <a:r>
              <a:rPr kumimoji="1" lang="ja-JP" altLang="en-US" sz="1600" b="1" dirty="0" smtClean="0">
                <a:latin typeface="メイリオ" panose="020B0604030504040204" pitchFamily="50" charset="-128"/>
                <a:ea typeface="メイリオ" panose="020B0604030504040204" pitchFamily="50" charset="-128"/>
              </a:rPr>
              <a:t>時</a:t>
            </a:r>
            <a:r>
              <a:rPr kumimoji="1" lang="en-US" altLang="ja-JP" sz="1600" b="1" dirty="0" smtClean="0">
                <a:latin typeface="メイリオ" panose="020B0604030504040204" pitchFamily="50" charset="-128"/>
                <a:ea typeface="メイリオ" panose="020B0604030504040204" pitchFamily="50" charset="-128"/>
              </a:rPr>
              <a:t>00</a:t>
            </a:r>
            <a:r>
              <a:rPr kumimoji="1" lang="ja-JP" altLang="en-US" sz="1600" b="1" dirty="0" smtClean="0">
                <a:latin typeface="メイリオ" panose="020B0604030504040204" pitchFamily="50" charset="-128"/>
                <a:ea typeface="メイリオ" panose="020B0604030504040204" pitchFamily="50" charset="-128"/>
              </a:rPr>
              <a:t>分</a:t>
            </a:r>
            <a:endParaRPr kumimoji="1" lang="ja-JP" altLang="en-US" sz="16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98198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2619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439939" y="1337966"/>
              <a:ext cx="5291024" cy="832025"/>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100" b="1" dirty="0" smtClean="0">
                  <a:latin typeface="メイリオ" panose="020B0604030504040204" pitchFamily="50" charset="-128"/>
                  <a:ea typeface="メイリオ" panose="020B0604030504040204" pitchFamily="50" charset="-128"/>
                </a:rPr>
                <a:t> </a:t>
              </a:r>
              <a:r>
                <a:rPr kumimoji="1" lang="en-US" altLang="ja-JP" sz="1150" b="1" dirty="0">
                  <a:latin typeface="メイリオ" panose="020B0604030504040204" pitchFamily="50" charset="-128"/>
                  <a:ea typeface="メイリオ" panose="020B0604030504040204" pitchFamily="50" charset="-128"/>
                </a:rPr>
                <a:t>※5,000</a:t>
              </a:r>
              <a:r>
                <a:rPr kumimoji="1" lang="ja-JP" altLang="en-US" sz="1150" b="1" dirty="0">
                  <a:latin typeface="メイリオ" panose="020B0604030504040204" pitchFamily="50" charset="-128"/>
                  <a:ea typeface="メイリオ" panose="020B0604030504040204" pitchFamily="50" charset="-128"/>
                </a:rPr>
                <a:t>人超かつ収容率</a:t>
              </a:r>
              <a:r>
                <a:rPr kumimoji="1" lang="en-US" altLang="ja-JP" sz="1150" b="1" dirty="0">
                  <a:latin typeface="メイリオ" panose="020B0604030504040204" pitchFamily="50" charset="-128"/>
                  <a:ea typeface="メイリオ" panose="020B0604030504040204" pitchFamily="50" charset="-128"/>
                </a:rPr>
                <a:t>50%</a:t>
              </a:r>
              <a:r>
                <a:rPr kumimoji="1" lang="ja-JP" altLang="en-US" sz="1150" b="1" dirty="0">
                  <a:latin typeface="メイリオ" panose="020B0604030504040204" pitchFamily="50" charset="-128"/>
                  <a:ea typeface="メイリオ" panose="020B0604030504040204" pitchFamily="50" charset="-128"/>
                </a:rPr>
                <a:t>超</a:t>
              </a:r>
              <a:r>
                <a:rPr kumimoji="1" lang="ja-JP" altLang="en-US" sz="1200" b="1" dirty="0">
                  <a:latin typeface="メイリオ" panose="020B0604030504040204" pitchFamily="50" charset="-128"/>
                  <a:ea typeface="メイリオ" panose="020B0604030504040204" pitchFamily="50" charset="-128"/>
                </a:rPr>
                <a:t>｛収容定員設定がない場合並びに緊急事態措置区域においては</a:t>
              </a: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dirty="0">
                  <a:latin typeface="メイリオ" panose="020B0604030504040204" pitchFamily="50" charset="-128"/>
                  <a:ea typeface="メイリオ" panose="020B0604030504040204" pitchFamily="50" charset="-128"/>
                </a:rPr>
                <a:t>人超（大声なしの担保が前提）｝</a:t>
              </a:r>
              <a:r>
                <a:rPr kumimoji="1" lang="ja-JP" altLang="en-US" sz="1150" b="1" dirty="0">
                  <a:latin typeface="メイリオ" panose="020B0604030504040204" pitchFamily="50" charset="-128"/>
                  <a:ea typeface="メイリオ" panose="020B0604030504040204" pitchFamily="50" charset="-128"/>
                </a:rPr>
                <a:t>のイベント開催時には、個別のイベントごとの具体的な対策を記載した「感染防止安全計画」の提出が必要です。</a:t>
              </a:r>
              <a:endParaRPr kumimoji="1" lang="en-US" altLang="ja-JP" sz="1150" b="1" dirty="0">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感染防止対策チェックリスト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a:off x="290460" y="2484548"/>
            <a:ext cx="6387284" cy="2657587"/>
            <a:chOff x="290460" y="2339405"/>
            <a:chExt cx="6387284" cy="2657587"/>
          </a:xfrm>
        </p:grpSpPr>
        <p:sp>
          <p:nvSpPr>
            <p:cNvPr id="43"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2"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4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8" name="テキスト ボックス 47"/>
            <p:cNvSpPr txBox="1"/>
            <p:nvPr/>
          </p:nvSpPr>
          <p:spPr>
            <a:xfrm>
              <a:off x="2290703" y="2386263"/>
              <a:ext cx="4281536" cy="1938992"/>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大声なしの場合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飛沫が発生するおそれのある行為を抑制するため、適切なマスク（不織布マスクを推奨。以下同じ。）の正しい着用や大声（</a:t>
              </a: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600" b="1" dirty="0" smtClean="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）大声の定義を「観客等が、①通常よりも大きな声量で、②反復・継続</a:t>
              </a:r>
              <a:r>
                <a:rPr kumimoji="1" lang="ja-JP" altLang="en-US" sz="1200" b="1" dirty="0">
                  <a:latin typeface="メイリオ" panose="020B0604030504040204" pitchFamily="50" charset="-128"/>
                  <a:ea typeface="メイリオ" panose="020B0604030504040204" pitchFamily="50" charset="-128"/>
                </a:rPr>
                <a:t>的</a:t>
              </a:r>
              <a:r>
                <a:rPr kumimoji="1" lang="ja-JP" altLang="en-US" sz="1200" b="1" dirty="0" smtClean="0">
                  <a:latin typeface="メイリオ" panose="020B0604030504040204" pitchFamily="50" charset="-128"/>
                  <a:ea typeface="メイリオ" panose="020B0604030504040204" pitchFamily="50" charset="-128"/>
                </a:rPr>
                <a:t>に声を発すること」とする。</a:t>
              </a:r>
              <a:endParaRPr kumimoji="1" lang="ja-JP" altLang="en-US" sz="1200" b="1" dirty="0">
                <a:latin typeface="メイリオ" panose="020B0604030504040204" pitchFamily="50" charset="-128"/>
                <a:ea typeface="メイリオ" panose="020B0604030504040204" pitchFamily="50" charset="-128"/>
              </a:endParaRPr>
            </a:p>
          </p:txBody>
        </p:sp>
      </p:grpSp>
      <p:grpSp>
        <p:nvGrpSpPr>
          <p:cNvPr id="51" name="グループ化 50"/>
          <p:cNvGrpSpPr/>
          <p:nvPr/>
        </p:nvGrpSpPr>
        <p:grpSpPr>
          <a:xfrm>
            <a:off x="297318" y="5173313"/>
            <a:ext cx="6387284" cy="1594184"/>
            <a:chOff x="290460" y="2456344"/>
            <a:chExt cx="6387284" cy="1594184"/>
          </a:xfrm>
        </p:grpSpPr>
        <p:sp>
          <p:nvSpPr>
            <p:cNvPr id="52"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3"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a:t>
              </a:r>
              <a:r>
                <a:rPr kumimoji="1" lang="ja-JP" altLang="en-US" sz="1600" b="1" dirty="0" smtClean="0">
                  <a:solidFill>
                    <a:schemeClr val="tx1"/>
                  </a:solidFill>
                  <a:latin typeface="メイリオ" panose="020B0604030504040204" pitchFamily="50" charset="-128"/>
                  <a:ea typeface="メイリオ" panose="020B0604030504040204" pitchFamily="50" charset="-128"/>
                </a:rPr>
                <a:t>手洗、手指・施設消毒</a:t>
              </a:r>
              <a:r>
                <a:rPr kumimoji="1" lang="ja-JP" altLang="en-US" sz="1600" b="1" dirty="0">
                  <a:solidFill>
                    <a:schemeClr val="tx1"/>
                  </a:solidFill>
                  <a:latin typeface="メイリオ" panose="020B0604030504040204" pitchFamily="50" charset="-128"/>
                  <a:ea typeface="メイリオ" panose="020B0604030504040204" pitchFamily="50" charset="-128"/>
                </a:rPr>
                <a:t>の徹底</a:t>
              </a:r>
            </a:p>
          </p:txBody>
        </p:sp>
        <p:sp>
          <p:nvSpPr>
            <p:cNvPr id="54"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5" name="テキスト ボックス 54"/>
            <p:cNvSpPr txBox="1"/>
            <p:nvPr/>
          </p:nvSpPr>
          <p:spPr>
            <a:xfrm>
              <a:off x="2303910" y="3415863"/>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主催者側</a:t>
              </a:r>
              <a:r>
                <a:rPr kumimoji="1" lang="ja-JP" altLang="en-US" sz="1600" b="1" dirty="0">
                  <a:latin typeface="メイリオ" panose="020B0604030504040204" pitchFamily="50" charset="-128"/>
                  <a:ea typeface="メイリオ" panose="020B0604030504040204" pitchFamily="50" charset="-128"/>
                </a:rPr>
                <a:t>による施設内（出入口、トイレ、共用部等）の定期的かつこまめな消毒の実施。</a:t>
              </a:r>
            </a:p>
          </p:txBody>
        </p:sp>
        <p:sp>
          <p:nvSpPr>
            <p:cNvPr id="56" name="テキスト ボックス 55"/>
            <p:cNvSpPr txBox="1"/>
            <p:nvPr/>
          </p:nvSpPr>
          <p:spPr>
            <a:xfrm>
              <a:off x="2347138" y="2647720"/>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こまめ</a:t>
              </a:r>
              <a:r>
                <a:rPr kumimoji="1" lang="ja-JP" altLang="en-US" sz="1600" b="1" dirty="0">
                  <a:latin typeface="メイリオ" panose="020B0604030504040204" pitchFamily="50" charset="-128"/>
                  <a:ea typeface="メイリオ" panose="020B0604030504040204" pitchFamily="50" charset="-128"/>
                </a:rPr>
                <a:t>な手洗</a:t>
              </a:r>
              <a:r>
                <a:rPr kumimoji="1" lang="ja-JP" altLang="en-US" sz="1600" b="1" dirty="0" smtClean="0">
                  <a:latin typeface="メイリオ" panose="020B0604030504040204" pitchFamily="50" charset="-128"/>
                  <a:ea typeface="メイリオ" panose="020B0604030504040204" pitchFamily="50" charset="-128"/>
                </a:rPr>
                <a:t>や手指</a:t>
              </a:r>
              <a:r>
                <a:rPr kumimoji="1" lang="ja-JP" altLang="en-US" sz="1600" b="1" dirty="0">
                  <a:latin typeface="メイリオ" panose="020B0604030504040204" pitchFamily="50" charset="-128"/>
                  <a:ea typeface="メイリオ" panose="020B0604030504040204" pitchFamily="50" charset="-128"/>
                </a:rPr>
                <a:t>消毒の徹底を促す（会場出入口等へのアルコール等</a:t>
              </a:r>
              <a:r>
                <a:rPr kumimoji="1" lang="ja-JP" altLang="en-US" sz="1600" b="1" dirty="0" smtClean="0">
                  <a:latin typeface="メイリオ" panose="020B0604030504040204" pitchFamily="50" charset="-128"/>
                  <a:ea typeface="メイリオ" panose="020B0604030504040204" pitchFamily="50" charset="-128"/>
                </a:rPr>
                <a:t>の手指</a:t>
              </a:r>
              <a:r>
                <a:rPr kumimoji="1" lang="ja-JP" altLang="en-US" sz="1600" b="1" dirty="0">
                  <a:latin typeface="メイリオ" panose="020B0604030504040204" pitchFamily="50" charset="-128"/>
                  <a:ea typeface="メイリオ" panose="020B0604030504040204" pitchFamily="50" charset="-128"/>
                </a:rPr>
                <a:t>消毒液の設置や場内アナウンス等の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57"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61" name="グループ化 60"/>
          <p:cNvGrpSpPr/>
          <p:nvPr/>
        </p:nvGrpSpPr>
        <p:grpSpPr>
          <a:xfrm>
            <a:off x="290460" y="6827965"/>
            <a:ext cx="6387284" cy="888278"/>
            <a:chOff x="290460" y="2666472"/>
            <a:chExt cx="6387284" cy="888278"/>
          </a:xfrm>
        </p:grpSpPr>
        <p:sp>
          <p:nvSpPr>
            <p:cNvPr id="64"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5"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66"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8" name="テキスト ボックス 67"/>
            <p:cNvSpPr txBox="1"/>
            <p:nvPr/>
          </p:nvSpPr>
          <p:spPr>
            <a:xfrm>
              <a:off x="2310768" y="276037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法令を遵守した空調設備の設置による常時換気又</a:t>
              </a:r>
              <a:r>
                <a:rPr kumimoji="1" lang="ja-JP" altLang="en-US" sz="1600" b="1" dirty="0" smtClean="0">
                  <a:latin typeface="メイリオ" panose="020B0604030504040204" pitchFamily="50" charset="-128"/>
                  <a:ea typeface="メイリオ" panose="020B0604030504040204" pitchFamily="50" charset="-128"/>
                </a:rPr>
                <a:t>はこまめ</a:t>
              </a:r>
              <a:r>
                <a:rPr kumimoji="1" lang="ja-JP" altLang="en-US" sz="1600" b="1" dirty="0">
                  <a:latin typeface="メイリオ" panose="020B0604030504040204" pitchFamily="50" charset="-128"/>
                  <a:ea typeface="メイリオ" panose="020B0604030504040204" pitchFamily="50" charset="-128"/>
                </a:rPr>
                <a:t>な換気（１時間に２回</a:t>
              </a:r>
              <a:r>
                <a:rPr kumimoji="1" lang="ja-JP" altLang="en-US" sz="1600" b="1" dirty="0" smtClean="0">
                  <a:latin typeface="メイリオ" panose="020B0604030504040204" pitchFamily="50" charset="-128"/>
                  <a:ea typeface="メイリオ" panose="020B0604030504040204" pitchFamily="50" charset="-128"/>
                </a:rPr>
                <a:t>以上</a:t>
              </a:r>
              <a:r>
                <a:rPr kumimoji="1" lang="ja-JP" altLang="en-US" sz="1600" b="1" dirty="0">
                  <a:latin typeface="メイリオ" panose="020B0604030504040204" pitchFamily="50" charset="-128"/>
                  <a:ea typeface="メイリオ" panose="020B0604030504040204" pitchFamily="50" charset="-128"/>
                </a:rPr>
                <a:t>・１回に５分間</a:t>
              </a:r>
              <a:r>
                <a:rPr kumimoji="1" lang="ja-JP" altLang="en-US" sz="1600" b="1" dirty="0" smtClean="0">
                  <a:latin typeface="メイリオ" panose="020B0604030504040204" pitchFamily="50" charset="-128"/>
                  <a:ea typeface="メイリオ" panose="020B0604030504040204" pitchFamily="50" charset="-128"/>
                </a:rPr>
                <a:t>以上等</a:t>
              </a:r>
              <a:r>
                <a:rPr kumimoji="1" lang="ja-JP" altLang="en-US" sz="1600" b="1" dirty="0">
                  <a:latin typeface="メイリオ" panose="020B0604030504040204" pitchFamily="50" charset="-128"/>
                  <a:ea typeface="メイリオ" panose="020B0604030504040204" pitchFamily="50" charset="-128"/>
                </a:rPr>
                <a:t>）の</a:t>
              </a:r>
              <a:r>
                <a:rPr kumimoji="1" lang="ja-JP" altLang="en-US" sz="1600" b="1" dirty="0" smtClean="0">
                  <a:latin typeface="メイリオ" panose="020B0604030504040204" pitchFamily="50" charset="-128"/>
                  <a:ea typeface="メイリオ" panose="020B0604030504040204" pitchFamily="50" charset="-128"/>
                </a:rPr>
                <a:t>徹底。</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70" name="グループ化 69"/>
          <p:cNvGrpSpPr/>
          <p:nvPr/>
        </p:nvGrpSpPr>
        <p:grpSpPr>
          <a:xfrm>
            <a:off x="297318" y="7791256"/>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a:t>
              </a:r>
              <a:r>
                <a:rPr kumimoji="1" lang="ja-JP" altLang="en-US" sz="1600" b="1" dirty="0" smtClean="0">
                  <a:solidFill>
                    <a:schemeClr val="tx1"/>
                  </a:solidFill>
                  <a:latin typeface="メイリオ" panose="020B0604030504040204" pitchFamily="50" charset="-128"/>
                  <a:ea typeface="メイリオ" panose="020B0604030504040204" pitchFamily="50" charset="-128"/>
                </a:rPr>
                <a:t>の密集回避</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入退場</a:t>
              </a:r>
              <a:r>
                <a:rPr kumimoji="1" lang="ja-JP" altLang="en-US" sz="1600" b="1" dirty="0">
                  <a:latin typeface="メイリオ" panose="020B0604030504040204" pitchFamily="50" charset="-128"/>
                  <a:ea typeface="メイリオ" panose="020B0604030504040204" pitchFamily="50" charset="-128"/>
                </a:rPr>
                <a:t>時の密集を回避するための措置（入場ゲートの増設や時間差入退場等）の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a:t>
              </a:r>
              <a:r>
                <a:rPr kumimoji="1" lang="ja-JP" altLang="en-US" sz="1600" b="1" dirty="0" smtClean="0">
                  <a:latin typeface="メイリオ" panose="020B0604030504040204" pitchFamily="50" charset="-128"/>
                  <a:ea typeface="メイリオ" panose="020B0604030504040204" pitchFamily="50" charset="-128"/>
                </a:rPr>
                <a:t>や動線</a:t>
              </a:r>
              <a:r>
                <a:rPr kumimoji="1" lang="ja-JP" altLang="en-US" sz="1600" b="1" dirty="0">
                  <a:latin typeface="メイリオ" panose="020B0604030504040204" pitchFamily="50" charset="-128"/>
                  <a:ea typeface="メイリオ" panose="020B0604030504040204" pitchFamily="50" charset="-128"/>
                </a:rPr>
                <a:t>確保等の体制</a:t>
              </a:r>
              <a:r>
                <a:rPr kumimoji="1" lang="ja-JP" altLang="en-US" sz="1600" b="1" dirty="0" smtClean="0">
                  <a:latin typeface="メイリオ" panose="020B0604030504040204" pitchFamily="50" charset="-128"/>
                  <a:ea typeface="メイリオ" panose="020B0604030504040204" pitchFamily="50" charset="-128"/>
                </a:rPr>
                <a:t>構築。</a:t>
              </a:r>
              <a:endParaRPr kumimoji="1" lang="ja-JP" altLang="en-US" sz="1600" b="1"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a:t>
              </a:r>
              <a:r>
                <a:rPr kumimoji="1" lang="ja-JP" altLang="en-US" sz="1600" b="1" dirty="0" smtClean="0">
                  <a:latin typeface="メイリオ" panose="020B0604030504040204" pitchFamily="50" charset="-128"/>
                  <a:ea typeface="メイリオ" panose="020B0604030504040204" pitchFamily="50" charset="-128"/>
                </a:rPr>
                <a:t>触れ合わない間隔、</a:t>
              </a:r>
              <a:r>
                <a:rPr kumimoji="1" lang="ja-JP" altLang="en-US" sz="1600" b="1" dirty="0">
                  <a:latin typeface="メイリオ" panose="020B0604030504040204" pitchFamily="50" charset="-128"/>
                  <a:ea typeface="メイリオ" panose="020B0604030504040204" pitchFamily="50" charset="-128"/>
                </a:rPr>
                <a:t>大声を伴う可能性のある</a:t>
              </a:r>
              <a:r>
                <a:rPr kumimoji="1" lang="ja-JP" altLang="en-US" sz="1600" b="1" dirty="0" smtClean="0">
                  <a:latin typeface="メイリオ" panose="020B0604030504040204" pitchFamily="50" charset="-128"/>
                  <a:ea typeface="メイリオ" panose="020B0604030504040204" pitchFamily="50" charset="-128"/>
                </a:rPr>
                <a:t>イベントは</a:t>
              </a:r>
              <a:r>
                <a:rPr kumimoji="1" lang="ja-JP" altLang="en-US" sz="1600" b="1" dirty="0">
                  <a:latin typeface="メイリオ" panose="020B0604030504040204" pitchFamily="50" charset="-128"/>
                  <a:ea typeface="メイリオ" panose="020B0604030504040204" pitchFamily="50" charset="-128"/>
                </a:rPr>
                <a:t>、前後左右の座席との身体的</a:t>
              </a:r>
              <a:r>
                <a:rPr kumimoji="1" lang="ja-JP" altLang="en-US" sz="1600" b="1" dirty="0" smtClean="0">
                  <a:latin typeface="メイリオ" panose="020B0604030504040204" pitchFamily="50" charset="-128"/>
                  <a:ea typeface="メイリオ" panose="020B0604030504040204" pitchFamily="50" charset="-128"/>
                </a:rPr>
                <a:t>距離</a:t>
              </a:r>
              <a:r>
                <a:rPr kumimoji="1" lang="ja-JP" altLang="en-US" sz="1600" b="1" dirty="0">
                  <a:latin typeface="メイリオ" panose="020B0604030504040204" pitchFamily="50" charset="-128"/>
                  <a:ea typeface="メイリオ" panose="020B0604030504040204" pitchFamily="50" charset="-128"/>
                </a:rPr>
                <a:t>の確保</a:t>
              </a:r>
            </a:p>
          </p:txBody>
        </p:sp>
      </p:grpSp>
      <p:sp>
        <p:nvSpPr>
          <p:cNvPr id="86"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第２版（令和４年</a:t>
            </a:r>
            <a:r>
              <a:rPr kumimoji="1" lang="ja-JP" altLang="en-US" sz="1600" b="1" dirty="0">
                <a:latin typeface="メイリオ" panose="020B0604030504040204" pitchFamily="50" charset="-128"/>
                <a:ea typeface="メイリオ" panose="020B0604030504040204" pitchFamily="50" charset="-128"/>
              </a:rPr>
              <a:t>３</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2290703" y="4426244"/>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大声ありの場合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「大声なしの場合」の「</a:t>
            </a:r>
            <a:r>
              <a:rPr kumimoji="1" lang="ja-JP" altLang="en-US" sz="1600" b="1" dirty="0">
                <a:latin typeface="メイリオ" panose="020B0604030504040204" pitchFamily="50" charset="-128"/>
                <a:ea typeface="メイリオ" panose="020B0604030504040204" pitchFamily="50" charset="-128"/>
              </a:rPr>
              <a:t>大声」を「常時大声を出す行為</a:t>
            </a:r>
            <a:r>
              <a:rPr kumimoji="1" lang="ja-JP" altLang="en-US" sz="1600" b="1" dirty="0" smtClean="0">
                <a:latin typeface="メイリオ" panose="020B0604030504040204" pitchFamily="50" charset="-128"/>
                <a:ea typeface="メイリオ" panose="020B0604030504040204" pitchFamily="50" charset="-128"/>
              </a:rPr>
              <a:t>」と読み替える。</a:t>
            </a:r>
            <a:endParaRPr kumimoji="1" lang="en-US" altLang="ja-JP" sz="1600" b="1" dirty="0" smtClean="0">
              <a:latin typeface="メイリオ" panose="020B0604030504040204" pitchFamily="50" charset="-128"/>
              <a:ea typeface="メイリオ" panose="020B0604030504040204" pitchFamily="50" charset="-128"/>
            </a:endParaRPr>
          </a:p>
        </p:txBody>
      </p:sp>
      <p:cxnSp>
        <p:nvCxnSpPr>
          <p:cNvPr id="4" name="直線コネクタ 3"/>
          <p:cNvCxnSpPr/>
          <p:nvPr/>
        </p:nvCxnSpPr>
        <p:spPr>
          <a:xfrm>
            <a:off x="2364748" y="44262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45" name="テキスト ボックス 44"/>
          <p:cNvSpPr txBox="1"/>
          <p:nvPr/>
        </p:nvSpPr>
        <p:spPr>
          <a:xfrm>
            <a:off x="1847175" y="3491186"/>
            <a:ext cx="517573" cy="369332"/>
          </a:xfrm>
          <a:prstGeom prst="rect">
            <a:avLst/>
          </a:prstGeom>
          <a:noFill/>
        </p:spPr>
        <p:txBody>
          <a:bodyPr wrap="square" rtlCol="0">
            <a:spAutoFit/>
          </a:bodyPr>
          <a:lstStyle/>
          <a:p>
            <a:r>
              <a:rPr kumimoji="1" lang="ja-JP" altLang="en-US" dirty="0"/>
              <a:t>✔</a:t>
            </a:r>
          </a:p>
        </p:txBody>
      </p:sp>
      <p:sp>
        <p:nvSpPr>
          <p:cNvPr id="46" name="テキスト ボックス 45"/>
          <p:cNvSpPr txBox="1"/>
          <p:nvPr/>
        </p:nvSpPr>
        <p:spPr>
          <a:xfrm>
            <a:off x="1847673" y="5349300"/>
            <a:ext cx="517573" cy="369332"/>
          </a:xfrm>
          <a:prstGeom prst="rect">
            <a:avLst/>
          </a:prstGeom>
          <a:noFill/>
        </p:spPr>
        <p:txBody>
          <a:bodyPr wrap="square" rtlCol="0">
            <a:spAutoFit/>
          </a:bodyPr>
          <a:lstStyle/>
          <a:p>
            <a:r>
              <a:rPr kumimoji="1" lang="ja-JP" altLang="en-US" dirty="0"/>
              <a:t>✔</a:t>
            </a:r>
          </a:p>
        </p:txBody>
      </p:sp>
      <p:sp>
        <p:nvSpPr>
          <p:cNvPr id="49" name="テキスト ボックス 48"/>
          <p:cNvSpPr txBox="1"/>
          <p:nvPr/>
        </p:nvSpPr>
        <p:spPr>
          <a:xfrm>
            <a:off x="1840653" y="6160877"/>
            <a:ext cx="517573" cy="369332"/>
          </a:xfrm>
          <a:prstGeom prst="rect">
            <a:avLst/>
          </a:prstGeom>
          <a:noFill/>
        </p:spPr>
        <p:txBody>
          <a:bodyPr wrap="square" rtlCol="0">
            <a:spAutoFit/>
          </a:bodyPr>
          <a:lstStyle/>
          <a:p>
            <a:r>
              <a:rPr kumimoji="1" lang="ja-JP" altLang="en-US" dirty="0"/>
              <a:t>✔</a:t>
            </a:r>
          </a:p>
        </p:txBody>
      </p:sp>
      <p:sp>
        <p:nvSpPr>
          <p:cNvPr id="50" name="テキスト ボックス 49"/>
          <p:cNvSpPr txBox="1"/>
          <p:nvPr/>
        </p:nvSpPr>
        <p:spPr>
          <a:xfrm>
            <a:off x="1866526" y="7959208"/>
            <a:ext cx="517573" cy="369332"/>
          </a:xfrm>
          <a:prstGeom prst="rect">
            <a:avLst/>
          </a:prstGeom>
          <a:noFill/>
        </p:spPr>
        <p:txBody>
          <a:bodyPr wrap="square" rtlCol="0">
            <a:spAutoFit/>
          </a:bodyPr>
          <a:lstStyle/>
          <a:p>
            <a:r>
              <a:rPr kumimoji="1" lang="ja-JP" altLang="en-US" dirty="0"/>
              <a:t>✔</a:t>
            </a:r>
          </a:p>
        </p:txBody>
      </p:sp>
      <p:sp>
        <p:nvSpPr>
          <p:cNvPr id="58" name="テキスト ボックス 57"/>
          <p:cNvSpPr txBox="1"/>
          <p:nvPr/>
        </p:nvSpPr>
        <p:spPr>
          <a:xfrm>
            <a:off x="1840653" y="8505547"/>
            <a:ext cx="517573" cy="369332"/>
          </a:xfrm>
          <a:prstGeom prst="rect">
            <a:avLst/>
          </a:prstGeom>
          <a:noFill/>
        </p:spPr>
        <p:txBody>
          <a:bodyPr wrap="square" rtlCol="0">
            <a:spAutoFit/>
          </a:bodyPr>
          <a:lstStyle/>
          <a:p>
            <a:r>
              <a:rPr kumimoji="1" lang="ja-JP" altLang="en-US" dirty="0"/>
              <a:t>✔</a:t>
            </a:r>
          </a:p>
        </p:txBody>
      </p:sp>
      <p:sp>
        <p:nvSpPr>
          <p:cNvPr id="59" name="テキスト ボックス 58"/>
          <p:cNvSpPr txBox="1"/>
          <p:nvPr/>
        </p:nvSpPr>
        <p:spPr>
          <a:xfrm>
            <a:off x="1903967" y="9058425"/>
            <a:ext cx="517573" cy="369332"/>
          </a:xfrm>
          <a:prstGeom prst="rect">
            <a:avLst/>
          </a:prstGeom>
          <a:noFill/>
        </p:spPr>
        <p:txBody>
          <a:bodyPr wrap="square" rtlCol="0">
            <a:spAutoFit/>
          </a:bodyPr>
          <a:lstStyle/>
          <a:p>
            <a:r>
              <a:rPr kumimoji="1" lang="ja-JP" altLang="en-US" dirty="0"/>
              <a:t>✔</a:t>
            </a:r>
          </a:p>
        </p:txBody>
      </p:sp>
    </p:spTree>
    <p:extLst>
      <p:ext uri="{BB962C8B-B14F-4D97-AF65-F5344CB8AC3E}">
        <p14:creationId xmlns:p14="http://schemas.microsoft.com/office/powerpoint/2010/main" val="1031387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4843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感染</a:t>
              </a: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防止</a:t>
              </a: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感染防止対策チェックリスト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70" name="グループ化 69"/>
          <p:cNvGrpSpPr/>
          <p:nvPr/>
        </p:nvGrpSpPr>
        <p:grpSpPr>
          <a:xfrm>
            <a:off x="297318" y="7329161"/>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⑦</a:t>
              </a:r>
              <a:r>
                <a:rPr kumimoji="1" lang="ja-JP" altLang="en-US" sz="1600" b="1" dirty="0">
                  <a:solidFill>
                    <a:schemeClr val="tx1"/>
                  </a:solidFill>
                  <a:latin typeface="メイリオ" panose="020B0604030504040204" pitchFamily="50" charset="-128"/>
                  <a:ea typeface="メイリオ" panose="020B0604030504040204" pitchFamily="50" charset="-128"/>
                </a:rPr>
                <a:t>参加者</a:t>
              </a:r>
              <a:r>
                <a:rPr kumimoji="1" lang="ja-JP" altLang="en-US" sz="1600" b="1" dirty="0" smtClean="0">
                  <a:solidFill>
                    <a:schemeClr val="tx1"/>
                  </a:solidFill>
                  <a:latin typeface="メイリオ" panose="020B0604030504040204" pitchFamily="50" charset="-128"/>
                  <a:ea typeface="メイリオ" panose="020B0604030504040204" pitchFamily="50" charset="-128"/>
                </a:rPr>
                <a:t>の</a:t>
              </a:r>
              <a:r>
                <a:rPr kumimoji="1" lang="ja-JP" altLang="en-US" sz="1600" b="1" dirty="0">
                  <a:solidFill>
                    <a:schemeClr val="tx1"/>
                  </a:solidFill>
                  <a:latin typeface="メイリオ" panose="020B0604030504040204" pitchFamily="50" charset="-128"/>
                  <a:ea typeface="メイリオ" panose="020B0604030504040204" pitchFamily="50" charset="-128"/>
                </a:rPr>
                <a:t>　</a:t>
              </a:r>
              <a:r>
                <a:rPr kumimoji="1" lang="ja-JP" altLang="en-US" sz="1600" b="1" dirty="0" smtClean="0">
                  <a:solidFill>
                    <a:schemeClr val="tx1"/>
                  </a:solidFill>
                  <a:latin typeface="メイリオ" panose="020B0604030504040204" pitchFamily="50" charset="-128"/>
                  <a:ea typeface="メイリオ" panose="020B0604030504040204" pitchFamily="50" charset="-128"/>
                </a:rPr>
                <a:t>把握・管理等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61285" y="3826231"/>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時差入退場の</a:t>
              </a:r>
              <a:r>
                <a:rPr kumimoji="1" lang="ja-JP" altLang="en-US" sz="1600" b="1" dirty="0">
                  <a:latin typeface="メイリオ" panose="020B0604030504040204" pitchFamily="50" charset="-128"/>
                  <a:ea typeface="メイリオ" panose="020B0604030504040204" pitchFamily="50" charset="-128"/>
                </a:rPr>
                <a:t>実施</a:t>
              </a:r>
              <a:r>
                <a:rPr kumimoji="1" lang="ja-JP" altLang="en-US" sz="1600" b="1" dirty="0" smtClean="0">
                  <a:latin typeface="メイリオ" panose="020B0604030504040204" pitchFamily="50" charset="-128"/>
                  <a:ea typeface="メイリオ" panose="020B0604030504040204" pitchFamily="50" charset="-128"/>
                </a:rPr>
                <a:t>や</a:t>
              </a:r>
              <a:r>
                <a:rPr kumimoji="1" lang="ja-JP" altLang="en-US" sz="1600" b="1" dirty="0">
                  <a:latin typeface="メイリオ" panose="020B0604030504040204" pitchFamily="50" charset="-128"/>
                  <a:ea typeface="メイリオ" panose="020B0604030504040204" pitchFamily="50" charset="-128"/>
                </a:rPr>
                <a:t>直行・直帰の</a:t>
              </a:r>
              <a:r>
                <a:rPr kumimoji="1" lang="ja-JP" altLang="en-US" sz="1600" b="1" dirty="0" smtClean="0">
                  <a:latin typeface="メイリオ" panose="020B0604030504040204" pitchFamily="50" charset="-128"/>
                  <a:ea typeface="メイリオ" panose="020B0604030504040204" pitchFamily="50" charset="-128"/>
                </a:rPr>
                <a:t>呼びかけ</a:t>
              </a:r>
              <a:r>
                <a:rPr kumimoji="1" lang="ja-JP" altLang="en-US" sz="1600" b="1" dirty="0">
                  <a:latin typeface="メイリオ" panose="020B0604030504040204" pitchFamily="50" charset="-128"/>
                  <a:ea typeface="メイリオ" panose="020B0604030504040204" pitchFamily="50" charset="-128"/>
                </a:rPr>
                <a:t>等イベント前後の感染防止の注意</a:t>
              </a:r>
              <a:r>
                <a:rPr kumimoji="1" lang="ja-JP" altLang="en-US" sz="1600" b="1" dirty="0" smtClean="0">
                  <a:latin typeface="メイリオ" panose="020B0604030504040204" pitchFamily="50" charset="-128"/>
                  <a:ea typeface="メイリオ" panose="020B0604030504040204" pitchFamily="50" charset="-128"/>
                </a:rPr>
                <a:t>喚起。</a:t>
              </a:r>
              <a:endParaRPr kumimoji="1" lang="ja-JP" altLang="en-US" sz="16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2425599"/>
              <a:ext cx="4281536" cy="509114"/>
            </a:xfrm>
            <a:prstGeom prst="rect">
              <a:avLst/>
            </a:prstGeom>
            <a:noFill/>
            <a:ln>
              <a:noFill/>
            </a:ln>
          </p:spPr>
          <p:txBody>
            <a:bodyPr wrap="square" rtlCol="0" anchor="b">
              <a:spAutoFit/>
            </a:bodyPr>
            <a:lstStyle/>
            <a:p>
              <a:pPr lvl="0">
                <a:lnSpc>
                  <a:spcPts val="1600"/>
                </a:lnSpc>
                <a:defRPr/>
              </a:pPr>
              <a:r>
                <a:rPr kumimoji="1" lang="ja-JP" altLang="en-US" sz="1500" b="1" dirty="0" smtClean="0">
                  <a:latin typeface="メイリオ" panose="020B0604030504040204" pitchFamily="50" charset="-128"/>
                  <a:ea typeface="メイリオ" panose="020B0604030504040204" pitchFamily="50" charset="-128"/>
                </a:rPr>
                <a:t>チケット購入時又は入場時の連絡先確認や</a:t>
              </a:r>
              <a:r>
                <a:rPr kumimoji="1" lang="en-US" altLang="ja-JP" sz="1500" b="1" dirty="0" smtClean="0">
                  <a:latin typeface="メイリオ" panose="020B0604030504040204" pitchFamily="50" charset="-128"/>
                  <a:ea typeface="メイリオ" panose="020B0604030504040204" pitchFamily="50" charset="-128"/>
                </a:rPr>
                <a:t>COCOA</a:t>
              </a:r>
              <a:r>
                <a:rPr kumimoji="1" lang="ja-JP" altLang="en-US" sz="1500" b="1" dirty="0" smtClean="0">
                  <a:latin typeface="メイリオ" panose="020B0604030504040204" pitchFamily="50" charset="-128"/>
                  <a:ea typeface="メイリオ" panose="020B0604030504040204" pitchFamily="50" charset="-128"/>
                </a:rPr>
                <a:t>等のアプリ等を活用した参加者の把握。</a:t>
              </a:r>
              <a:endParaRPr kumimoji="1" lang="ja-JP" altLang="en-US" sz="1500" b="1"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a:t>
              </a:r>
              <a:r>
                <a:rPr kumimoji="1" lang="ja-JP" altLang="en-US" sz="1600" b="1" dirty="0" smtClean="0">
                  <a:latin typeface="メイリオ" panose="020B0604030504040204" pitchFamily="50" charset="-128"/>
                  <a:ea typeface="メイリオ" panose="020B0604030504040204" pitchFamily="50" charset="-128"/>
                </a:rPr>
                <a:t>払戻し措置</a:t>
              </a:r>
              <a:r>
                <a:rPr kumimoji="1" lang="ja-JP" altLang="en-US" sz="1600" b="1" dirty="0">
                  <a:latin typeface="メイリオ" panose="020B0604030504040204" pitchFamily="50" charset="-128"/>
                  <a:ea typeface="メイリオ" panose="020B0604030504040204" pitchFamily="50" charset="-128"/>
                </a:rPr>
                <a:t>等により、有症状者の入場を確実に</a:t>
              </a:r>
              <a:r>
                <a:rPr kumimoji="1" lang="ja-JP" altLang="en-US" sz="1600" b="1" dirty="0" smtClean="0">
                  <a:latin typeface="メイリオ" panose="020B0604030504040204" pitchFamily="50" charset="-128"/>
                  <a:ea typeface="メイリオ" panose="020B0604030504040204" pitchFamily="50" charset="-128"/>
                </a:rPr>
                <a:t>防止。</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45" name="グループ化 44"/>
          <p:cNvGrpSpPr/>
          <p:nvPr/>
        </p:nvGrpSpPr>
        <p:grpSpPr>
          <a:xfrm>
            <a:off x="297318" y="2626122"/>
            <a:ext cx="6387284" cy="2422082"/>
            <a:chOff x="290460" y="2339406"/>
            <a:chExt cx="6387284" cy="2422082"/>
          </a:xfrm>
        </p:grpSpPr>
        <p:sp>
          <p:nvSpPr>
            <p:cNvPr id="46"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9"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⑤</a:t>
              </a:r>
              <a:r>
                <a:rPr kumimoji="1" lang="ja-JP" altLang="en-US" sz="1600" b="1" dirty="0">
                  <a:solidFill>
                    <a:schemeClr val="tx1"/>
                  </a:solidFill>
                  <a:latin typeface="メイリオ" panose="020B0604030504040204" pitchFamily="50" charset="-128"/>
                  <a:ea typeface="メイリオ" panose="020B0604030504040204" pitchFamily="50" charset="-128"/>
                </a:rPr>
                <a:t>飲食の</a:t>
              </a:r>
              <a:r>
                <a:rPr kumimoji="1" lang="ja-JP" altLang="en-US" sz="1600" b="1" dirty="0" smtClean="0">
                  <a:solidFill>
                    <a:schemeClr val="tx1"/>
                  </a:solidFill>
                  <a:latin typeface="メイリオ" panose="020B0604030504040204" pitchFamily="50" charset="-128"/>
                  <a:ea typeface="メイリオ" panose="020B0604030504040204" pitchFamily="50" charset="-128"/>
                </a:rPr>
                <a:t>制限</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50"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8"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飲食時の感染</a:t>
              </a:r>
              <a:r>
                <a:rPr kumimoji="1" lang="ja-JP" altLang="en-US" sz="1600" b="1" dirty="0">
                  <a:latin typeface="メイリオ" panose="020B0604030504040204" pitchFamily="50" charset="-128"/>
                  <a:ea typeface="メイリオ" panose="020B0604030504040204" pitchFamily="50" charset="-128"/>
                </a:rPr>
                <a:t>防止策（飲食店に求められる感染防止策等を踏まえた十分な対策</a:t>
              </a:r>
              <a:r>
                <a:rPr kumimoji="1" lang="ja-JP" altLang="en-US" sz="1600" b="1" dirty="0" smtClean="0">
                  <a:latin typeface="メイリオ" panose="020B0604030504040204" pitchFamily="50" charset="-128"/>
                  <a:ea typeface="メイリオ" panose="020B0604030504040204" pitchFamily="50" charset="-128"/>
                </a:rPr>
                <a:t>）の徹底。</a:t>
              </a:r>
              <a:endParaRPr kumimoji="1" lang="ja-JP" altLang="en-US" sz="1600" b="1" dirty="0">
                <a:latin typeface="メイリオ" panose="020B0604030504040204" pitchFamily="50" charset="-128"/>
                <a:ea typeface="メイリオ" panose="020B0604030504040204" pitchFamily="50" charset="-128"/>
              </a:endParaRPr>
            </a:p>
          </p:txBody>
        </p:sp>
        <p:sp>
          <p:nvSpPr>
            <p:cNvPr id="62"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3"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7"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a:t>
              </a:r>
              <a:r>
                <a:rPr kumimoji="1" lang="ja-JP" altLang="en-US" sz="1600" b="1" dirty="0" smtClean="0">
                  <a:latin typeface="メイリオ" panose="020B0604030504040204" pitchFamily="50" charset="-128"/>
                  <a:ea typeface="メイリオ" panose="020B0604030504040204" pitchFamily="50" charset="-128"/>
                </a:rPr>
                <a:t>エリア</a:t>
              </a:r>
              <a:r>
                <a:rPr kumimoji="1" lang="ja-JP" altLang="en-US" sz="1600" b="1" dirty="0">
                  <a:latin typeface="メイリオ" panose="020B0604030504040204" pitchFamily="50" charset="-128"/>
                  <a:ea typeface="メイリオ" panose="020B0604030504040204" pitchFamily="50" charset="-128"/>
                </a:rPr>
                <a:t>以外（例：観客席等）は自粛</a:t>
              </a:r>
              <a:r>
                <a:rPr kumimoji="1" lang="ja-JP" altLang="en-US"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飲食中以外のマスク着用の推奨。</a:t>
              </a:r>
              <a:endParaRPr kumimoji="1" lang="ja-JP" altLang="en-US" sz="1600" b="1" dirty="0">
                <a:latin typeface="メイリオ" panose="020B0604030504040204" pitchFamily="50" charset="-128"/>
                <a:ea typeface="メイリオ" panose="020B0604030504040204" pitchFamily="50" charset="-128"/>
              </a:endParaRPr>
            </a:p>
          </p:txBody>
        </p:sp>
        <p:sp>
          <p:nvSpPr>
            <p:cNvPr id="76"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9"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a:t>
              </a:r>
              <a:r>
                <a:rPr kumimoji="1" lang="ja-JP" altLang="en-US" sz="1600" b="1" dirty="0" smtClean="0">
                  <a:latin typeface="メイリオ" panose="020B0604030504040204" pitchFamily="50" charset="-128"/>
                  <a:ea typeface="メイリオ" panose="020B0604030504040204" pitchFamily="50" charset="-128"/>
                </a:rPr>
                <a:t>要請に従った飲食</a:t>
              </a:r>
              <a:r>
                <a:rPr kumimoji="1" lang="ja-JP" altLang="en-US" sz="1600" b="1" dirty="0">
                  <a:latin typeface="メイリオ" panose="020B0604030504040204" pitchFamily="50" charset="-128"/>
                  <a:ea typeface="メイリオ" panose="020B0604030504040204" pitchFamily="50" charset="-128"/>
                </a:rPr>
                <a:t>・酒類提供の</a:t>
              </a:r>
              <a:r>
                <a:rPr kumimoji="1" lang="ja-JP" altLang="en-US" sz="1600" b="1" dirty="0" smtClean="0">
                  <a:latin typeface="メイリオ" panose="020B0604030504040204" pitchFamily="50" charset="-128"/>
                  <a:ea typeface="メイリオ" panose="020B0604030504040204" pitchFamily="50" charset="-128"/>
                </a:rPr>
                <a:t>可否判断（</a:t>
              </a:r>
              <a:r>
                <a:rPr kumimoji="1" lang="ja-JP" altLang="en-US" sz="1600" b="1" dirty="0">
                  <a:latin typeface="メイリオ" panose="020B0604030504040204" pitchFamily="50" charset="-128"/>
                  <a:ea typeface="メイリオ" panose="020B0604030504040204" pitchFamily="50" charset="-128"/>
                </a:rPr>
                <a:t>提供する場合には飲酒</a:t>
              </a:r>
              <a:r>
                <a:rPr kumimoji="1" lang="ja-JP" altLang="en-US" sz="1600" b="1" dirty="0" smtClean="0">
                  <a:latin typeface="メイリオ" panose="020B0604030504040204" pitchFamily="50" charset="-128"/>
                  <a:ea typeface="メイリオ" panose="020B0604030504040204" pitchFamily="50" charset="-128"/>
                </a:rPr>
                <a:t>に伴う大声</a:t>
              </a:r>
              <a:r>
                <a:rPr kumimoji="1" lang="ja-JP" altLang="en-US" sz="1600" b="1" dirty="0">
                  <a:latin typeface="メイリオ" panose="020B0604030504040204" pitchFamily="50" charset="-128"/>
                  <a:ea typeface="メイリオ" panose="020B0604030504040204" pitchFamily="50" charset="-128"/>
                </a:rPr>
                <a:t>等を</a:t>
              </a:r>
              <a:r>
                <a:rPr kumimoji="1" lang="ja-JP" altLang="en-US" sz="1600" b="1" dirty="0" smtClean="0">
                  <a:latin typeface="メイリオ" panose="020B0604030504040204" pitchFamily="50" charset="-128"/>
                  <a:ea typeface="メイリオ" panose="020B0604030504040204" pitchFamily="50" charset="-128"/>
                </a:rPr>
                <a:t>防ぐ対策</a:t>
              </a:r>
              <a:r>
                <a:rPr kumimoji="1" lang="ja-JP" altLang="en-US" sz="1600" b="1" dirty="0">
                  <a:latin typeface="メイリオ" panose="020B0604030504040204" pitchFamily="50" charset="-128"/>
                  <a:ea typeface="メイリオ" panose="020B0604030504040204" pitchFamily="50" charset="-128"/>
                </a:rPr>
                <a:t>を</a:t>
              </a:r>
              <a:r>
                <a:rPr kumimoji="1" lang="ja-JP" altLang="en-US" sz="1600" b="1" dirty="0" smtClean="0">
                  <a:latin typeface="メイリオ" panose="020B0604030504040204" pitchFamily="50" charset="-128"/>
                  <a:ea typeface="メイリオ" panose="020B0604030504040204" pitchFamily="50" charset="-128"/>
                </a:rPr>
                <a:t>検討。）。</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94" name="グループ化 93"/>
          <p:cNvGrpSpPr/>
          <p:nvPr/>
        </p:nvGrpSpPr>
        <p:grpSpPr>
          <a:xfrm>
            <a:off x="273399" y="5123911"/>
            <a:ext cx="6411203" cy="2154038"/>
            <a:chOff x="290460" y="2313174"/>
            <a:chExt cx="6411203" cy="2154038"/>
          </a:xfrm>
        </p:grpSpPr>
        <p:sp>
          <p:nvSpPr>
            <p:cNvPr id="9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⑥</a:t>
              </a:r>
              <a:r>
                <a:rPr kumimoji="1" lang="ja-JP" altLang="en-US" sz="1600" b="1" dirty="0">
                  <a:solidFill>
                    <a:schemeClr val="tx1"/>
                  </a:solidFill>
                  <a:latin typeface="メイリオ" panose="020B0604030504040204" pitchFamily="50" charset="-128"/>
                  <a:ea typeface="メイリオ" panose="020B0604030504040204" pitchFamily="50" charset="-128"/>
                </a:rPr>
                <a:t>出演者等</a:t>
              </a:r>
              <a:r>
                <a:rPr kumimoji="1" lang="ja-JP" altLang="en-US" sz="1600" b="1" dirty="0" smtClean="0">
                  <a:solidFill>
                    <a:schemeClr val="tx1"/>
                  </a:solidFill>
                  <a:latin typeface="メイリオ" panose="020B0604030504040204" pitchFamily="50" charset="-128"/>
                  <a:ea typeface="メイリオ" panose="020B0604030504040204" pitchFamily="50" charset="-128"/>
                </a:rPr>
                <a:t>の感染</a:t>
              </a:r>
              <a:r>
                <a:rPr kumimoji="1" lang="ja-JP" altLang="en-US" sz="1600" b="1" dirty="0">
                  <a:solidFill>
                    <a:schemeClr val="tx1"/>
                  </a:solidFill>
                  <a:latin typeface="メイリオ" panose="020B0604030504040204" pitchFamily="50" charset="-128"/>
                  <a:ea typeface="メイリオ" panose="020B0604030504040204" pitchFamily="50" charset="-128"/>
                </a:rPr>
                <a:t>対策</a:t>
              </a:r>
            </a:p>
          </p:txBody>
        </p:sp>
        <p:sp>
          <p:nvSpPr>
            <p:cNvPr id="9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a:t>
              </a:r>
              <a:r>
                <a:rPr kumimoji="1" lang="ja-JP" altLang="en-US" sz="1600" b="1" dirty="0" smtClean="0">
                  <a:latin typeface="メイリオ" panose="020B0604030504040204" pitchFamily="50" charset="-128"/>
                  <a:ea typeface="メイリオ" panose="020B0604030504040204" pitchFamily="50" charset="-128"/>
                </a:rPr>
                <a:t>から出演者</a:t>
              </a:r>
              <a:r>
                <a:rPr kumimoji="1" lang="ja-JP" altLang="en-US" sz="1600" b="1" dirty="0">
                  <a:latin typeface="メイリオ" panose="020B0604030504040204" pitchFamily="50" charset="-128"/>
                  <a:ea typeface="メイリオ" panose="020B0604030504040204" pitchFamily="50" charset="-128"/>
                </a:rPr>
                <a:t>やスタッフ等の健康管理を徹底する。</a:t>
              </a:r>
            </a:p>
          </p:txBody>
        </p:sp>
        <p:sp>
          <p:nvSpPr>
            <p:cNvPr id="9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a:t>
              </a:r>
              <a:r>
                <a:rPr kumimoji="1" lang="ja-JP" altLang="en-US" sz="1600" b="1"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イベント</a:t>
              </a:r>
              <a:r>
                <a:rPr kumimoji="1" lang="ja-JP" altLang="en-US" sz="1600" b="1" dirty="0" smtClean="0">
                  <a:latin typeface="メイリオ" panose="020B0604030504040204" pitchFamily="50" charset="-128"/>
                  <a:ea typeface="メイリオ" panose="020B0604030504040204" pitchFamily="50" charset="-128"/>
                </a:rPr>
                <a:t>開催前</a:t>
              </a:r>
              <a:r>
                <a:rPr kumimoji="1" lang="ja-JP" altLang="en-US" sz="1600" b="1" dirty="0">
                  <a:latin typeface="メイリオ" panose="020B0604030504040204" pitchFamily="50" charset="-128"/>
                  <a:ea typeface="メイリオ" panose="020B0604030504040204" pitchFamily="50" charset="-128"/>
                </a:rPr>
                <a:t>も含め、声を発出する</a:t>
              </a:r>
              <a:r>
                <a:rPr kumimoji="1" lang="ja-JP" altLang="en-US" sz="1600" b="1" dirty="0" smtClean="0">
                  <a:latin typeface="メイリオ" panose="020B0604030504040204" pitchFamily="50" charset="-128"/>
                  <a:ea typeface="メイリオ" panose="020B0604030504040204" pitchFamily="50" charset="-128"/>
                </a:rPr>
                <a:t>出演者</a:t>
              </a:r>
              <a:r>
                <a:rPr kumimoji="1" lang="ja-JP" altLang="en-US" sz="1600" b="1" dirty="0">
                  <a:latin typeface="メイリオ" panose="020B0604030504040204" pitchFamily="50" charset="-128"/>
                  <a:ea typeface="メイリオ" panose="020B0604030504040204" pitchFamily="50" charset="-128"/>
                </a:rPr>
                <a:t>やスタッフ等の関係者間での感染リスクに</a:t>
              </a:r>
              <a:r>
                <a:rPr kumimoji="1" lang="ja-JP" altLang="en-US" sz="1600" b="1" dirty="0" smtClean="0">
                  <a:latin typeface="メイリオ" panose="020B0604030504040204" pitchFamily="50" charset="-128"/>
                  <a:ea typeface="メイリオ" panose="020B0604030504040204" pitchFamily="50" charset="-128"/>
                </a:rPr>
                <a:t>対処する。</a:t>
              </a:r>
              <a:endParaRPr kumimoji="1" lang="ja-JP" altLang="en-US" sz="1600" b="1" dirty="0">
                <a:latin typeface="メイリオ" panose="020B0604030504040204" pitchFamily="50" charset="-128"/>
                <a:ea typeface="メイリオ" panose="020B0604030504040204" pitchFamily="50" charset="-128"/>
              </a:endParaRPr>
            </a:p>
          </p:txBody>
        </p:sp>
        <p:sp>
          <p:nvSpPr>
            <p:cNvPr id="10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出演者やスタッフ等と</a:t>
              </a:r>
              <a:r>
                <a:rPr kumimoji="1" lang="ja-JP" altLang="en-US" sz="1600" b="1" dirty="0">
                  <a:latin typeface="メイリオ" panose="020B0604030504040204" pitchFamily="50" charset="-128"/>
                  <a:ea typeface="メイリオ" panose="020B0604030504040204" pitchFamily="50" charset="-128"/>
                </a:rPr>
                <a:t>観客</a:t>
              </a:r>
              <a:r>
                <a:rPr kumimoji="1" lang="ja-JP" altLang="en-US" sz="1600" b="1" dirty="0" smtClean="0">
                  <a:latin typeface="メイリオ" panose="020B0604030504040204" pitchFamily="50" charset="-128"/>
                  <a:ea typeface="メイリオ" panose="020B0604030504040204" pitchFamily="50" charset="-128"/>
                </a:rPr>
                <a:t>がイベント前後</a:t>
              </a:r>
              <a:r>
                <a:rPr kumimoji="1" lang="ja-JP" altLang="en-US" sz="1600" b="1" dirty="0">
                  <a:latin typeface="メイリオ" panose="020B0604030504040204" pitchFamily="50" charset="-128"/>
                  <a:ea typeface="メイリオ" panose="020B0604030504040204" pitchFamily="50" charset="-128"/>
                </a:rPr>
                <a:t>・休憩時間等に接触しないよう確実な措置を</a:t>
              </a:r>
              <a:r>
                <a:rPr kumimoji="1" lang="ja-JP" altLang="en-US" sz="1600" b="1" dirty="0" smtClean="0">
                  <a:latin typeface="メイリオ" panose="020B0604030504040204" pitchFamily="50" charset="-128"/>
                  <a:ea typeface="メイリオ" panose="020B0604030504040204" pitchFamily="50" charset="-128"/>
                </a:rPr>
                <a:t>講じる（誘導スタッフ等必要な場合を除く。）。</a:t>
              </a:r>
              <a:endParaRPr kumimoji="1" lang="ja-JP" altLang="en-US" sz="1600" b="1" dirty="0">
                <a:latin typeface="メイリオ" panose="020B0604030504040204" pitchFamily="50" charset="-128"/>
                <a:ea typeface="メイリオ" panose="020B0604030504040204" pitchFamily="50" charset="-128"/>
              </a:endParaRPr>
            </a:p>
          </p:txBody>
        </p:sp>
      </p:grpSp>
      <p:sp>
        <p:nvSpPr>
          <p:cNvPr id="10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42" name="テキスト ボックス 4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第２版（令和４年</a:t>
            </a:r>
            <a:r>
              <a:rPr kumimoji="1" lang="ja-JP" altLang="en-US" sz="1600" b="1" dirty="0">
                <a:latin typeface="メイリオ" panose="020B0604030504040204" pitchFamily="50" charset="-128"/>
                <a:ea typeface="メイリオ" panose="020B0604030504040204" pitchFamily="50" charset="-128"/>
              </a:rPr>
              <a:t>３</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smtClean="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smtClean="0">
              <a:latin typeface="メイリオ" panose="020B0604030504040204" pitchFamily="50" charset="-128"/>
              <a:ea typeface="メイリオ" panose="020B0604030504040204" pitchFamily="50" charset="-128"/>
            </a:endParaRPr>
          </a:p>
        </p:txBody>
      </p:sp>
      <p:sp>
        <p:nvSpPr>
          <p:cNvPr id="47" name="テキスト ボックス 46"/>
          <p:cNvSpPr txBox="1"/>
          <p:nvPr/>
        </p:nvSpPr>
        <p:spPr>
          <a:xfrm>
            <a:off x="1442023" y="938881"/>
            <a:ext cx="5300549" cy="1159455"/>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100" b="1" dirty="0" smtClean="0">
                <a:latin typeface="メイリオ" panose="020B0604030504040204" pitchFamily="50" charset="-128"/>
                <a:ea typeface="メイリオ" panose="020B0604030504040204" pitchFamily="50" charset="-128"/>
              </a:rPr>
              <a:t> </a:t>
            </a:r>
            <a:r>
              <a:rPr kumimoji="1" lang="en-US" altLang="ja-JP" sz="1150" b="1" dirty="0">
                <a:latin typeface="メイリオ" panose="020B0604030504040204" pitchFamily="50" charset="-128"/>
                <a:ea typeface="メイリオ" panose="020B0604030504040204" pitchFamily="50" charset="-128"/>
              </a:rPr>
              <a:t>※ 5,000</a:t>
            </a:r>
            <a:r>
              <a:rPr kumimoji="1" lang="ja-JP" altLang="en-US" sz="1150" b="1" dirty="0">
                <a:latin typeface="メイリオ" panose="020B0604030504040204" pitchFamily="50" charset="-128"/>
                <a:ea typeface="メイリオ" panose="020B0604030504040204" pitchFamily="50" charset="-128"/>
              </a:rPr>
              <a:t>人超かつ収容率</a:t>
            </a:r>
            <a:r>
              <a:rPr kumimoji="1" lang="en-US" altLang="ja-JP" sz="1150" b="1" dirty="0">
                <a:latin typeface="メイリオ" panose="020B0604030504040204" pitchFamily="50" charset="-128"/>
                <a:ea typeface="メイリオ" panose="020B0604030504040204" pitchFamily="50" charset="-128"/>
              </a:rPr>
              <a:t>50%</a:t>
            </a:r>
            <a:r>
              <a:rPr kumimoji="1" lang="ja-JP" altLang="en-US" sz="1150" b="1" dirty="0">
                <a:latin typeface="メイリオ" panose="020B0604030504040204" pitchFamily="50" charset="-128"/>
                <a:ea typeface="メイリオ" panose="020B0604030504040204" pitchFamily="50" charset="-128"/>
              </a:rPr>
              <a:t>超</a:t>
            </a:r>
            <a:r>
              <a:rPr kumimoji="1" lang="ja-JP" altLang="en-US" sz="1200" b="1" dirty="0">
                <a:latin typeface="メイリオ" panose="020B0604030504040204" pitchFamily="50" charset="-128"/>
                <a:ea typeface="メイリオ" panose="020B0604030504040204" pitchFamily="50" charset="-128"/>
              </a:rPr>
              <a:t>｛収容定員設定がない場合並びに緊急事態措置区域においては</a:t>
            </a: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dirty="0">
                <a:latin typeface="メイリオ" panose="020B0604030504040204" pitchFamily="50" charset="-128"/>
                <a:ea typeface="メイリオ" panose="020B0604030504040204" pitchFamily="50" charset="-128"/>
              </a:rPr>
              <a:t>人超（大声なしの担保が前提）｝</a:t>
            </a:r>
            <a:r>
              <a:rPr kumimoji="1" lang="ja-JP" altLang="en-US" sz="1150" b="1" dirty="0">
                <a:latin typeface="メイリオ" panose="020B0604030504040204" pitchFamily="50" charset="-128"/>
                <a:ea typeface="メイリオ" panose="020B0604030504040204" pitchFamily="50" charset="-128"/>
              </a:rPr>
              <a:t>のイベント開催時には、個別のイベントごとの具体的な対策を記載した「感染防止安全計画」の提出が必要です。</a:t>
            </a:r>
            <a:endParaRPr kumimoji="1" lang="en-US" altLang="ja-JP" sz="115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sp>
        <p:nvSpPr>
          <p:cNvPr id="44" name="テキスト ボックス 43"/>
          <p:cNvSpPr txBox="1"/>
          <p:nvPr/>
        </p:nvSpPr>
        <p:spPr>
          <a:xfrm>
            <a:off x="1863169" y="2801561"/>
            <a:ext cx="517573" cy="369332"/>
          </a:xfrm>
          <a:prstGeom prst="rect">
            <a:avLst/>
          </a:prstGeom>
          <a:noFill/>
        </p:spPr>
        <p:txBody>
          <a:bodyPr wrap="square" rtlCol="0">
            <a:spAutoFit/>
          </a:bodyPr>
          <a:lstStyle/>
          <a:p>
            <a:r>
              <a:rPr kumimoji="1" lang="ja-JP" altLang="en-US" dirty="0"/>
              <a:t>✔</a:t>
            </a:r>
          </a:p>
        </p:txBody>
      </p:sp>
      <p:sp>
        <p:nvSpPr>
          <p:cNvPr id="48" name="テキスト ボックス 47"/>
          <p:cNvSpPr txBox="1"/>
          <p:nvPr/>
        </p:nvSpPr>
        <p:spPr>
          <a:xfrm>
            <a:off x="1840326" y="3184539"/>
            <a:ext cx="517573" cy="369332"/>
          </a:xfrm>
          <a:prstGeom prst="rect">
            <a:avLst/>
          </a:prstGeom>
          <a:noFill/>
        </p:spPr>
        <p:txBody>
          <a:bodyPr wrap="square" rtlCol="0">
            <a:spAutoFit/>
          </a:bodyPr>
          <a:lstStyle/>
          <a:p>
            <a:r>
              <a:rPr kumimoji="1" lang="ja-JP" altLang="en-US" dirty="0"/>
              <a:t>✔</a:t>
            </a:r>
          </a:p>
        </p:txBody>
      </p:sp>
      <p:sp>
        <p:nvSpPr>
          <p:cNvPr id="51" name="テキスト ボックス 50"/>
          <p:cNvSpPr txBox="1"/>
          <p:nvPr/>
        </p:nvSpPr>
        <p:spPr>
          <a:xfrm>
            <a:off x="1863996" y="3719312"/>
            <a:ext cx="517573" cy="369332"/>
          </a:xfrm>
          <a:prstGeom prst="rect">
            <a:avLst/>
          </a:prstGeom>
          <a:noFill/>
        </p:spPr>
        <p:txBody>
          <a:bodyPr wrap="square" rtlCol="0">
            <a:spAutoFit/>
          </a:bodyPr>
          <a:lstStyle/>
          <a:p>
            <a:r>
              <a:rPr kumimoji="1" lang="ja-JP" altLang="en-US" dirty="0"/>
              <a:t>✔</a:t>
            </a:r>
          </a:p>
        </p:txBody>
      </p:sp>
      <p:sp>
        <p:nvSpPr>
          <p:cNvPr id="52" name="テキスト ボックス 51"/>
          <p:cNvSpPr txBox="1"/>
          <p:nvPr/>
        </p:nvSpPr>
        <p:spPr>
          <a:xfrm>
            <a:off x="1841052" y="4401525"/>
            <a:ext cx="517573" cy="369332"/>
          </a:xfrm>
          <a:prstGeom prst="rect">
            <a:avLst/>
          </a:prstGeom>
          <a:noFill/>
        </p:spPr>
        <p:txBody>
          <a:bodyPr wrap="square" rtlCol="0">
            <a:spAutoFit/>
          </a:bodyPr>
          <a:lstStyle/>
          <a:p>
            <a:r>
              <a:rPr kumimoji="1" lang="ja-JP" altLang="en-US" dirty="0"/>
              <a:t>✔</a:t>
            </a:r>
          </a:p>
        </p:txBody>
      </p:sp>
      <p:sp>
        <p:nvSpPr>
          <p:cNvPr id="53" name="テキスト ボックス 52"/>
          <p:cNvSpPr txBox="1"/>
          <p:nvPr/>
        </p:nvSpPr>
        <p:spPr>
          <a:xfrm>
            <a:off x="1841153" y="5304678"/>
            <a:ext cx="517573" cy="369332"/>
          </a:xfrm>
          <a:prstGeom prst="rect">
            <a:avLst/>
          </a:prstGeom>
          <a:noFill/>
        </p:spPr>
        <p:txBody>
          <a:bodyPr wrap="square" rtlCol="0">
            <a:spAutoFit/>
          </a:bodyPr>
          <a:lstStyle/>
          <a:p>
            <a:r>
              <a:rPr kumimoji="1" lang="ja-JP" altLang="en-US" dirty="0"/>
              <a:t>✔</a:t>
            </a:r>
          </a:p>
        </p:txBody>
      </p:sp>
      <p:sp>
        <p:nvSpPr>
          <p:cNvPr id="54" name="テキスト ボックス 53"/>
          <p:cNvSpPr txBox="1"/>
          <p:nvPr/>
        </p:nvSpPr>
        <p:spPr>
          <a:xfrm>
            <a:off x="1829565" y="6017051"/>
            <a:ext cx="517573" cy="369332"/>
          </a:xfrm>
          <a:prstGeom prst="rect">
            <a:avLst/>
          </a:prstGeom>
          <a:noFill/>
        </p:spPr>
        <p:txBody>
          <a:bodyPr wrap="square" rtlCol="0">
            <a:spAutoFit/>
          </a:bodyPr>
          <a:lstStyle/>
          <a:p>
            <a:r>
              <a:rPr kumimoji="1" lang="ja-JP" altLang="en-US" dirty="0"/>
              <a:t>✔</a:t>
            </a:r>
          </a:p>
        </p:txBody>
      </p:sp>
      <p:sp>
        <p:nvSpPr>
          <p:cNvPr id="55" name="テキスト ボックス 54"/>
          <p:cNvSpPr txBox="1"/>
          <p:nvPr/>
        </p:nvSpPr>
        <p:spPr>
          <a:xfrm>
            <a:off x="1819385" y="6651235"/>
            <a:ext cx="517573" cy="369332"/>
          </a:xfrm>
          <a:prstGeom prst="rect">
            <a:avLst/>
          </a:prstGeom>
          <a:noFill/>
        </p:spPr>
        <p:txBody>
          <a:bodyPr wrap="square" rtlCol="0">
            <a:spAutoFit/>
          </a:bodyPr>
          <a:lstStyle/>
          <a:p>
            <a:r>
              <a:rPr kumimoji="1" lang="ja-JP" altLang="en-US" dirty="0"/>
              <a:t>✔</a:t>
            </a:r>
          </a:p>
        </p:txBody>
      </p:sp>
      <p:sp>
        <p:nvSpPr>
          <p:cNvPr id="56" name="テキスト ボックス 55"/>
          <p:cNvSpPr txBox="1"/>
          <p:nvPr/>
        </p:nvSpPr>
        <p:spPr>
          <a:xfrm>
            <a:off x="1840326" y="7487770"/>
            <a:ext cx="517573" cy="369332"/>
          </a:xfrm>
          <a:prstGeom prst="rect">
            <a:avLst/>
          </a:prstGeom>
          <a:noFill/>
        </p:spPr>
        <p:txBody>
          <a:bodyPr wrap="square" rtlCol="0">
            <a:spAutoFit/>
          </a:bodyPr>
          <a:lstStyle/>
          <a:p>
            <a:r>
              <a:rPr kumimoji="1" lang="ja-JP" altLang="en-US" dirty="0"/>
              <a:t>✔</a:t>
            </a:r>
          </a:p>
        </p:txBody>
      </p:sp>
      <p:sp>
        <p:nvSpPr>
          <p:cNvPr id="57" name="テキスト ボックス 56"/>
          <p:cNvSpPr txBox="1"/>
          <p:nvPr/>
        </p:nvSpPr>
        <p:spPr>
          <a:xfrm>
            <a:off x="1851536" y="8072658"/>
            <a:ext cx="517573" cy="369332"/>
          </a:xfrm>
          <a:prstGeom prst="rect">
            <a:avLst/>
          </a:prstGeom>
          <a:noFill/>
        </p:spPr>
        <p:txBody>
          <a:bodyPr wrap="square" rtlCol="0">
            <a:spAutoFit/>
          </a:bodyPr>
          <a:lstStyle/>
          <a:p>
            <a:r>
              <a:rPr kumimoji="1" lang="ja-JP" altLang="en-US" dirty="0"/>
              <a:t>✔</a:t>
            </a:r>
          </a:p>
        </p:txBody>
      </p:sp>
      <p:sp>
        <p:nvSpPr>
          <p:cNvPr id="59" name="テキスト ボックス 58"/>
          <p:cNvSpPr txBox="1"/>
          <p:nvPr/>
        </p:nvSpPr>
        <p:spPr>
          <a:xfrm>
            <a:off x="1851536" y="8821874"/>
            <a:ext cx="517573" cy="369332"/>
          </a:xfrm>
          <a:prstGeom prst="rect">
            <a:avLst/>
          </a:prstGeom>
          <a:noFill/>
        </p:spPr>
        <p:txBody>
          <a:bodyPr wrap="square" rtlCol="0">
            <a:spAutoFit/>
          </a:bodyPr>
          <a:lstStyle/>
          <a:p>
            <a:r>
              <a:rPr kumimoji="1" lang="ja-JP" altLang="en-US" dirty="0"/>
              <a:t>✔</a:t>
            </a:r>
          </a:p>
        </p:txBody>
      </p:sp>
    </p:spTree>
    <p:extLst>
      <p:ext uri="{BB962C8B-B14F-4D97-AF65-F5344CB8AC3E}">
        <p14:creationId xmlns:p14="http://schemas.microsoft.com/office/powerpoint/2010/main" val="746402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4522</TotalTime>
  <Words>1152</Words>
  <Application>Microsoft Office PowerPoint</Application>
  <PresentationFormat>A4 210 x 297 mm</PresentationFormat>
  <Paragraphs>124</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Administrator</cp:lastModifiedBy>
  <cp:revision>593</cp:revision>
  <cp:lastPrinted>2022-03-17T04:16:41Z</cp:lastPrinted>
  <dcterms:created xsi:type="dcterms:W3CDTF">2021-06-21T06:44:25Z</dcterms:created>
  <dcterms:modified xsi:type="dcterms:W3CDTF">2022-04-27T07:37:40Z</dcterms:modified>
</cp:coreProperties>
</file>