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varScale="1">
        <p:scale>
          <a:sx n="48" d="100"/>
          <a:sy n="48" d="100"/>
        </p:scale>
        <p:origin x="224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247" cy="498328"/>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8" tIns="46054" rIns="92108" bIns="46054" rtlCol="0"/>
          <a:lstStyle>
            <a:lvl1pPr algn="r">
              <a:defRPr sz="1200"/>
            </a:lvl1pPr>
          </a:lstStyle>
          <a:p>
            <a:fld id="{4A15B2C2-C2E8-443C-8BCD-D41CAE0ED780}"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288" y="4777245"/>
            <a:ext cx="5439101" cy="3908363"/>
          </a:xfrm>
          <a:prstGeom prst="rect">
            <a:avLst/>
          </a:prstGeom>
        </p:spPr>
        <p:txBody>
          <a:bodyPr vert="horz" lIns="92108" tIns="46054" rIns="92108" bIns="4605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310"/>
            <a:ext cx="2946247" cy="498328"/>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8" tIns="46054" rIns="92108" bIns="46054"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21451"/>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1600" b="1" dirty="0" smtClean="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smtClean="0">
                  <a:latin typeface="メイリオ" panose="020B0604030504040204" pitchFamily="50" charset="-128"/>
                  <a:ea typeface="メイリオ" panose="020B0604030504040204" pitchFamily="50" charset="-128"/>
                </a:rPr>
                <a:t>本項目では、チェックリストを記入</a:t>
              </a:r>
              <a:r>
                <a:rPr kumimoji="1" lang="ja-JP" altLang="en-US" sz="1600" b="1" dirty="0">
                  <a:latin typeface="メイリオ" panose="020B0604030504040204" pitchFamily="50" charset="-128"/>
                  <a:ea typeface="メイリオ" panose="020B0604030504040204" pitchFamily="50" charset="-128"/>
                </a:rPr>
                <a:t>する前に</a:t>
              </a:r>
              <a:r>
                <a:rPr kumimoji="1" lang="ja-JP" altLang="en-US" sz="1600" b="1" dirty="0" smtClean="0">
                  <a:latin typeface="メイリオ" panose="020B0604030504040204" pitchFamily="50" charset="-128"/>
                  <a:ea typeface="メイリオ" panose="020B0604030504040204" pitchFamily="50" charset="-128"/>
                </a:rPr>
                <a:t>、イベントの</a:t>
              </a:r>
              <a:r>
                <a:rPr kumimoji="1" lang="ja-JP" altLang="en-US" sz="1600" b="1" dirty="0">
                  <a:latin typeface="メイリオ" panose="020B0604030504040204" pitchFamily="50" charset="-128"/>
                  <a:ea typeface="メイリオ" panose="020B0604030504040204" pitchFamily="50" charset="-128"/>
                </a:rPr>
                <a:t>情報を</a:t>
              </a:r>
              <a:r>
                <a:rPr kumimoji="1" lang="ja-JP" altLang="en-US" sz="1600" b="1" dirty="0" smtClean="0">
                  <a:latin typeface="メイリオ" panose="020B0604030504040204" pitchFamily="50" charset="-128"/>
                  <a:ea typeface="メイリオ" panose="020B0604030504040204" pitchFamily="50" charset="-128"/>
                </a:rPr>
                <a:t>ご記入ください。</a:t>
              </a:r>
              <a:endParaRPr kumimoji="1" lang="en-US" altLang="ja-JP" sz="1600" b="1" dirty="0" smtClean="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58600"/>
            <a:ext cx="6821608" cy="712465"/>
            <a:chOff x="205684" y="2047413"/>
            <a:chExt cx="6821608" cy="899642"/>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開催日時</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8" name="グループ化 57"/>
            <p:cNvGrpSpPr/>
            <p:nvPr/>
          </p:nvGrpSpPr>
          <p:grpSpPr>
            <a:xfrm>
              <a:off x="1605772" y="2212015"/>
              <a:ext cx="5421520" cy="307777"/>
              <a:chOff x="1605772" y="2178562"/>
              <a:chExt cx="5421520" cy="307777"/>
            </a:xfrm>
          </p:grpSpPr>
          <p:sp>
            <p:nvSpPr>
              <p:cNvPr id="59" name="テキスト ボックス 58"/>
              <p:cNvSpPr txBox="1"/>
              <p:nvPr/>
            </p:nvSpPr>
            <p:spPr>
              <a:xfrm>
                <a:off x="1605772" y="2178562"/>
                <a:ext cx="811601"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令和</a:t>
                </a:r>
                <a:endParaRPr kumimoji="1" lang="en-US" altLang="ja-JP" sz="1600" b="1" dirty="0">
                  <a:latin typeface="メイリオ" panose="020B0604030504040204" pitchFamily="50" charset="-128"/>
                  <a:ea typeface="メイリオ" panose="020B0604030504040204" pitchFamily="50" charset="-128"/>
                </a:endParaRPr>
              </a:p>
            </p:txBody>
          </p:sp>
          <p:sp>
            <p:nvSpPr>
              <p:cNvPr id="62" name="テキスト ボックス 61"/>
              <p:cNvSpPr txBox="1"/>
              <p:nvPr/>
            </p:nvSpPr>
            <p:spPr>
              <a:xfrm>
                <a:off x="2205905"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年</a:t>
                </a: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月</a:t>
                </a: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日</a:t>
                </a: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29751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　～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5822500" y="2178562"/>
                <a:ext cx="1204792" cy="307777"/>
              </a:xfrm>
              <a:prstGeom prst="rect">
                <a:avLst/>
              </a:prstGeom>
              <a:noFill/>
              <a:ln>
                <a:noFill/>
              </a:ln>
            </p:spPr>
            <p:txBody>
              <a:bodyPr wrap="square" rtlCol="0">
                <a:spAutoFit/>
              </a:bodyPr>
              <a:lstStyle/>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分</a:t>
                </a: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07777"/>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67851" y="2027092"/>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チーム等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（多数のため収まらない場合　→　別途、一覧を公表してください。）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19" name="グループ化 118"/>
          <p:cNvGrpSpPr/>
          <p:nvPr/>
        </p:nvGrpSpPr>
        <p:grpSpPr>
          <a:xfrm>
            <a:off x="166000" y="5001063"/>
            <a:ext cx="6458043" cy="569550"/>
            <a:chOff x="185556" y="3410726"/>
            <a:chExt cx="6458043" cy="601266"/>
          </a:xfrm>
        </p:grpSpPr>
        <p:sp>
          <p:nvSpPr>
            <p:cNvPr id="120" name="角丸四角形 119"/>
            <p:cNvSpPr/>
            <p:nvPr/>
          </p:nvSpPr>
          <p:spPr>
            <a:xfrm>
              <a:off x="185556" y="3432466"/>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25" name="グループ化 124"/>
          <p:cNvGrpSpPr/>
          <p:nvPr/>
        </p:nvGrpSpPr>
        <p:grpSpPr>
          <a:xfrm>
            <a:off x="166000" y="5584427"/>
            <a:ext cx="6485213" cy="629793"/>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連絡先</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28245"/>
            <a:ext cx="6972301" cy="646331"/>
          </a:xfrm>
          <a:prstGeom prst="rect">
            <a:avLst/>
          </a:prstGeom>
        </p:spPr>
        <p:txBody>
          <a:bodyPr wrap="square">
            <a:spAutoFit/>
          </a:bodyPr>
          <a:lstStyle/>
          <a:p>
            <a:pPr marL="446088" indent="-446088"/>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a:t>
            </a:r>
            <a:r>
              <a:rPr kumimoji="1" lang="ja-JP" altLang="en-US" sz="1200" b="1" dirty="0">
                <a:latin typeface="メイリオ" panose="020B0604030504040204" pitchFamily="50" charset="-128"/>
                <a:ea typeface="メイリオ" panose="020B0604030504040204" pitchFamily="50" charset="-128"/>
              </a:rPr>
              <a:t>、通常より</a:t>
            </a:r>
            <a:r>
              <a:rPr kumimoji="1" lang="ja-JP" altLang="en-US" sz="1200" b="1" dirty="0" smtClean="0">
                <a:latin typeface="メイリオ" panose="020B0604030504040204" pitchFamily="50" charset="-128"/>
                <a:ea typeface="メイリオ" panose="020B0604030504040204" pitchFamily="50" charset="-128"/>
              </a:rPr>
              <a:t>も大きな</a:t>
            </a:r>
            <a:r>
              <a:rPr kumimoji="1" lang="ja-JP" altLang="en-US" sz="1200" b="1" dirty="0">
                <a:latin typeface="メイリオ" panose="020B0604030504040204" pitchFamily="50" charset="-128"/>
                <a:ea typeface="メイリオ" panose="020B0604030504040204" pitchFamily="50" charset="-128"/>
              </a:rPr>
              <a:t>声量で、反復・継続的に声を</a:t>
            </a:r>
            <a:r>
              <a:rPr kumimoji="1" lang="ja-JP" altLang="en-US" sz="120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ja-JP" altLang="en-US" sz="1200" b="1" dirty="0">
              <a:latin typeface="メイリオ" panose="020B0604030504040204" pitchFamily="50" charset="-128"/>
              <a:ea typeface="メイリオ" panose="020B0604030504040204" pitchFamily="50" charset="-128"/>
            </a:endParaRP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sp>
          <p:nvSpPr>
            <p:cNvPr id="5" name="正方形/長方形 4"/>
            <p:cNvSpPr/>
            <p:nvPr/>
          </p:nvSpPr>
          <p:spPr>
            <a:xfrm>
              <a:off x="1684688" y="8454194"/>
              <a:ext cx="4867595" cy="461665"/>
            </a:xfrm>
            <a:prstGeom prst="rect">
              <a:avLst/>
            </a:prstGeom>
          </p:spPr>
          <p:txBody>
            <a:bodyPr wrap="square">
              <a:spAutoFit/>
            </a:bodyPr>
            <a:lstStyle/>
            <a:p>
              <a:r>
                <a:rPr kumimoji="1" lang="ja-JP" altLang="en-US" sz="1200" dirty="0"/>
                <a:t>（大声なしの場合は、大声なしと判断した理由や、大声を伴わないことを担保する具体的な対策を記載ください。）</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別添</a:t>
            </a:r>
            <a:r>
              <a:rPr kumimoji="1" lang="ja-JP" altLang="en-US" sz="1600" dirty="0" smtClean="0">
                <a:latin typeface="メイリオ" panose="020B0604030504040204" pitchFamily="50" charset="-128"/>
                <a:ea typeface="メイリオ" panose="020B0604030504040204" pitchFamily="50" charset="-128"/>
              </a:rPr>
              <a:t>１</a:t>
            </a:r>
            <a:endParaRPr kumimoji="1" lang="ja-JP" altLang="en-US" sz="1600" dirty="0">
              <a:latin typeface="メイリオ" panose="020B0604030504040204" pitchFamily="50" charset="-128"/>
              <a:ea typeface="メイリオ" panose="020B0604030504040204" pitchFamily="50" charset="-128"/>
            </a:endParaRPr>
          </a:p>
        </p:txBody>
      </p:sp>
      <p:grpSp>
        <p:nvGrpSpPr>
          <p:cNvPr id="142" name="グループ化 141"/>
          <p:cNvGrpSpPr/>
          <p:nvPr/>
        </p:nvGrpSpPr>
        <p:grpSpPr>
          <a:xfrm>
            <a:off x="172600" y="1558388"/>
            <a:ext cx="6458043" cy="409533"/>
            <a:chOff x="185556" y="3407740"/>
            <a:chExt cx="6458043" cy="579526"/>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イベント名</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45"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sp>
        <p:nvSpPr>
          <p:cNvPr id="146" name="テキスト ボックス 145"/>
          <p:cNvSpPr txBox="1"/>
          <p:nvPr/>
        </p:nvSpPr>
        <p:spPr>
          <a:xfrm>
            <a:off x="1650566" y="1530788"/>
            <a:ext cx="4932619" cy="502702"/>
          </a:xfrm>
          <a:prstGeom prst="rect">
            <a:avLst/>
          </a:prstGeom>
          <a:noFill/>
          <a:ln>
            <a:noFill/>
          </a:ln>
        </p:spPr>
        <p:txBody>
          <a:bodyPr wrap="square" rtlCol="0">
            <a:spAutoFit/>
          </a:bodyPr>
          <a:lstStyle/>
          <a:p>
            <a:pPr>
              <a:lnSpc>
                <a:spcPts val="1600"/>
              </a:lnSpc>
            </a:pPr>
            <a:endParaRPr kumimoji="1" lang="en-US" altLang="ja-JP" sz="1200" b="1" dirty="0" smtClean="0">
              <a:latin typeface="メイリオ" panose="020B0604030504040204" pitchFamily="50" charset="-128"/>
              <a:ea typeface="メイリオ" panose="020B0604030504040204" pitchFamily="50" charset="-128"/>
            </a:endParaRPr>
          </a:p>
          <a:p>
            <a:pPr>
              <a:lnSpc>
                <a:spcPts val="1600"/>
              </a:lnSpc>
            </a:pPr>
            <a:r>
              <a:rPr kumimoji="1" lang="ja-JP" altLang="en-US" sz="1200" b="1" dirty="0" smtClean="0">
                <a:latin typeface="メイリオ" panose="020B0604030504040204" pitchFamily="50" charset="-128"/>
                <a:ea typeface="メイリオ" panose="020B0604030504040204" pitchFamily="50" charset="-128"/>
              </a:rPr>
              <a:t>（開催案内等の</a:t>
            </a:r>
            <a:r>
              <a:rPr kumimoji="1" lang="en-US" altLang="ja-JP" sz="1200" b="1" dirty="0" smtClean="0">
                <a:latin typeface="メイリオ" panose="020B0604030504040204" pitchFamily="50" charset="-128"/>
                <a:ea typeface="メイリオ" panose="020B0604030504040204" pitchFamily="50" charset="-128"/>
              </a:rPr>
              <a:t>URL</a:t>
            </a:r>
            <a:r>
              <a:rPr kumimoji="1" lang="ja-JP" altLang="en-US" sz="1200" b="1" dirty="0" smtClean="0">
                <a:latin typeface="メイリオ" panose="020B0604030504040204" pitchFamily="50" charset="-128"/>
                <a:ea typeface="メイリオ" panose="020B0604030504040204" pitchFamily="50" charset="-128"/>
              </a:rPr>
              <a:t>があれば記載）</a:t>
            </a:r>
            <a:endParaRPr kumimoji="1" lang="en-US" altLang="ja-JP" sz="1200" b="1" dirty="0">
              <a:latin typeface="メイリオ" panose="020B0604030504040204" pitchFamily="50" charset="-128"/>
              <a:ea typeface="メイリオ" panose="020B0604030504040204" pitchFamily="50" charset="-128"/>
            </a:endParaRPr>
          </a:p>
        </p:txBody>
      </p:sp>
      <p:grpSp>
        <p:nvGrpSpPr>
          <p:cNvPr id="148" name="グループ化 147"/>
          <p:cNvGrpSpPr/>
          <p:nvPr/>
        </p:nvGrpSpPr>
        <p:grpSpPr>
          <a:xfrm>
            <a:off x="172600" y="3611678"/>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開催会場</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1" name="グループ化 150"/>
          <p:cNvGrpSpPr/>
          <p:nvPr/>
        </p:nvGrpSpPr>
        <p:grpSpPr>
          <a:xfrm>
            <a:off x="172600" y="4052933"/>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会場所在地</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4" name="グループ化 153"/>
          <p:cNvGrpSpPr/>
          <p:nvPr/>
        </p:nvGrpSpPr>
        <p:grpSpPr>
          <a:xfrm>
            <a:off x="168641" y="6224766"/>
            <a:ext cx="6703977" cy="1203207"/>
            <a:chOff x="205683" y="4825579"/>
            <a:chExt cx="6703977" cy="1203207"/>
          </a:xfrm>
        </p:grpSpPr>
        <p:sp>
          <p:nvSpPr>
            <p:cNvPr id="155" name="角丸四角形 154"/>
            <p:cNvSpPr/>
            <p:nvPr/>
          </p:nvSpPr>
          <p:spPr>
            <a:xfrm>
              <a:off x="205683" y="4825579"/>
              <a:ext cx="1355487" cy="1203207"/>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（上限）</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tx1"/>
                  </a:solidFill>
                  <a:latin typeface="メイリオ" panose="020B0604030504040204" pitchFamily="50" charset="-128"/>
                  <a:ea typeface="メイリオ" panose="020B0604030504040204" pitchFamily="50" charset="-128"/>
                </a:rPr>
                <a:t>　</a:t>
              </a:r>
              <a:r>
                <a:rPr kumimoji="1" lang="ja-JP" altLang="en-US" sz="900" b="1" dirty="0" smtClean="0">
                  <a:solidFill>
                    <a:schemeClr val="tx1"/>
                  </a:solidFill>
                  <a:latin typeface="メイリオ" panose="020B0604030504040204" pitchFamily="50" charset="-128"/>
                  <a:ea typeface="メイリオ" panose="020B0604030504040204" pitchFamily="50" charset="-128"/>
                </a:rPr>
                <a:t>どれか一つにチェックを入れてください。</a:t>
              </a:r>
              <a:endParaRPr kumimoji="1" lang="en-US" altLang="ja-JP" sz="900" b="1" dirty="0" smtClean="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0" y="4861281"/>
              <a:ext cx="5013995" cy="1148922"/>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7" name="テキスト ボックス 156"/>
            <p:cNvSpPr txBox="1"/>
            <p:nvPr/>
          </p:nvSpPr>
          <p:spPr>
            <a:xfrm>
              <a:off x="2173941" y="4888034"/>
              <a:ext cx="1546354" cy="502702"/>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375926" y="4883943"/>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a:t>
              </a:r>
              <a:r>
                <a:rPr kumimoji="1" lang="ja-JP" altLang="en-US" sz="1400" b="1" dirty="0">
                  <a:latin typeface="メイリオ" panose="020B0604030504040204" pitchFamily="50" charset="-128"/>
                  <a:ea typeface="メイリオ" panose="020B0604030504040204" pitchFamily="50" charset="-128"/>
                </a:rPr>
                <a:t>人</a:t>
              </a:r>
              <a:r>
                <a:rPr kumimoji="1" lang="ja-JP" altLang="en-US" sz="1400" b="1" dirty="0" smtClean="0">
                  <a:latin typeface="メイリオ" panose="020B0604030504040204" pitchFamily="50" charset="-128"/>
                  <a:ea typeface="メイリオ" panose="020B0604030504040204" pitchFamily="50" charset="-128"/>
                </a:rPr>
                <a:t>とが触れ合わない程度</a:t>
              </a:r>
              <a:r>
                <a:rPr kumimoji="1" lang="ja-JP" altLang="en-US" sz="1400" b="1" dirty="0">
                  <a:latin typeface="メイリオ" panose="020B0604030504040204" pitchFamily="50" charset="-128"/>
                  <a:ea typeface="メイリオ" panose="020B0604030504040204" pitchFamily="50" charset="-128"/>
                </a:rPr>
                <a:t>の間隔</a:t>
              </a:r>
            </a:p>
          </p:txBody>
        </p:sp>
        <p:sp>
          <p:nvSpPr>
            <p:cNvPr id="159" name="正方形/長方形 158"/>
            <p:cNvSpPr/>
            <p:nvPr/>
          </p:nvSpPr>
          <p:spPr>
            <a:xfrm>
              <a:off x="3999492" y="499830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96318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0" y="5435742"/>
              <a:ext cx="5013995"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99414"/>
              <a:ext cx="1546354" cy="512961"/>
            </a:xfrm>
            <a:prstGeom prst="rect">
              <a:avLst/>
            </a:prstGeom>
            <a:noFill/>
            <a:ln>
              <a:noFill/>
            </a:ln>
          </p:spPr>
          <p:txBody>
            <a:bodyPr wrap="square" rtlCol="0">
              <a:spAutoFit/>
            </a:bodyPr>
            <a:lstStyle/>
            <a:p>
              <a:pPr algn="ctr">
                <a:lnSpc>
                  <a:spcPts val="1600"/>
                </a:lnSpc>
              </a:pPr>
              <a:r>
                <a:rPr kumimoji="1" lang="en-US" altLang="ja-JP" sz="1600" b="1" dirty="0" smtClean="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smtClean="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99326"/>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12441" y="5488619"/>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a:t>
              </a:r>
              <a:r>
                <a:rPr kumimoji="1" lang="ja-JP" altLang="en-US" sz="1400" b="1" dirty="0" smtClean="0">
                  <a:latin typeface="メイリオ" panose="020B0604030504040204" pitchFamily="50" charset="-128"/>
                  <a:ea typeface="メイリオ" panose="020B0604030504040204" pitchFamily="50" charset="-128"/>
                </a:rPr>
                <a:t>な人と人</a:t>
              </a:r>
              <a:r>
                <a:rPr kumimoji="1" lang="ja-JP" altLang="en-US" sz="1400" b="1" dirty="0">
                  <a:latin typeface="メイリオ" panose="020B0604030504040204" pitchFamily="50" charset="-128"/>
                  <a:ea typeface="メイリオ" panose="020B0604030504040204" pitchFamily="50" charset="-128"/>
                </a:rPr>
                <a:t>との間隔</a:t>
              </a:r>
            </a:p>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（できるだ</a:t>
              </a:r>
              <a:r>
                <a:rPr kumimoji="1" lang="ja-JP" altLang="en-US" sz="1400" b="1" dirty="0">
                  <a:latin typeface="メイリオ" panose="020B0604030504040204" pitchFamily="50" charset="-128"/>
                  <a:ea typeface="メイリオ" panose="020B0604030504040204" pitchFamily="50" charset="-128"/>
                </a:rPr>
                <a:t>け</a:t>
              </a:r>
              <a:r>
                <a:rPr kumimoji="1" lang="ja-JP" altLang="en-US" sz="1400" b="1" dirty="0" smtClean="0">
                  <a:latin typeface="メイリオ" panose="020B0604030504040204" pitchFamily="50" charset="-128"/>
                  <a:ea typeface="メイリオ" panose="020B0604030504040204" pitchFamily="50" charset="-128"/>
                </a:rPr>
                <a:t>２ｍ、最低１ｍ）</a:t>
              </a:r>
              <a:endParaRPr kumimoji="1" lang="ja-JP" altLang="en-US" sz="1400" b="1"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4021206" y="561287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876422"/>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249584"/>
            <a:ext cx="727290" cy="297517"/>
          </a:xfrm>
          <a:prstGeom prst="rect">
            <a:avLst/>
          </a:prstGeom>
          <a:noFill/>
          <a:ln>
            <a:noFill/>
          </a:ln>
        </p:spPr>
        <p:txBody>
          <a:bodyPr wrap="square" rtlCol="0">
            <a:spAutoFit/>
          </a:bodyPr>
          <a:lstStyle/>
          <a:p>
            <a:pPr algn="ctr">
              <a:lnSpc>
                <a:spcPts val="1600"/>
              </a:lnSpc>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57331" y="6249584"/>
            <a:ext cx="1" cy="1165834"/>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a:t>
                </a:r>
                <a:r>
                  <a:rPr kumimoji="1" lang="ja-JP" altLang="en-US" sz="1600" b="1" dirty="0" smtClean="0">
                    <a:solidFill>
                      <a:schemeClr val="tx1"/>
                    </a:solidFill>
                    <a:latin typeface="メイリオ" panose="020B0604030504040204" pitchFamily="50" charset="-128"/>
                    <a:ea typeface="メイリオ" panose="020B0604030504040204" pitchFamily="50" charset="-128"/>
                  </a:rPr>
                  <a:t>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4" name="テキスト ボックス 173"/>
            <p:cNvSpPr txBox="1"/>
            <p:nvPr/>
          </p:nvSpPr>
          <p:spPr>
            <a:xfrm>
              <a:off x="3401652" y="7354312"/>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75" name="テキスト ボックス 174"/>
            <p:cNvSpPr txBox="1"/>
            <p:nvPr/>
          </p:nvSpPr>
          <p:spPr>
            <a:xfrm>
              <a:off x="3420470" y="7771830"/>
              <a:ext cx="1347494" cy="297517"/>
            </a:xfrm>
            <a:prstGeom prst="rect">
              <a:avLst/>
            </a:prstGeom>
            <a:noFill/>
            <a:ln>
              <a:noFill/>
            </a:ln>
          </p:spPr>
          <p:txBody>
            <a:bodyPr wrap="square" rtlCol="0">
              <a:spAutoFit/>
            </a:bodyPr>
            <a:lstStyle/>
            <a:p>
              <a:pPr>
                <a:lnSpc>
                  <a:spcPts val="1600"/>
                </a:lnSpc>
              </a:pPr>
              <a:r>
                <a:rPr kumimoji="1" lang="ja-JP" altLang="en-US" sz="1200" b="1" dirty="0" smtClean="0">
                  <a:latin typeface="メイリオ" panose="020B0604030504040204" pitchFamily="50" charset="-128"/>
                  <a:ea typeface="メイリオ" panose="020B0604030504040204" pitchFamily="50" charset="-128"/>
                </a:rPr>
                <a:t>〇〇</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〇〇〇人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91" name="テキスト ボックス 90"/>
          <p:cNvSpPr txBox="1"/>
          <p:nvPr/>
        </p:nvSpPr>
        <p:spPr>
          <a:xfrm>
            <a:off x="1682108" y="2083042"/>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2" name="テキスト ボックス 91"/>
          <p:cNvSpPr txBox="1"/>
          <p:nvPr/>
        </p:nvSpPr>
        <p:spPr>
          <a:xfrm>
            <a:off x="1711265" y="3632660"/>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696095" y="4095494"/>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1698826" y="4593381"/>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5" name="テキスト ボックス 94"/>
          <p:cNvSpPr txBox="1"/>
          <p:nvPr/>
        </p:nvSpPr>
        <p:spPr>
          <a:xfrm>
            <a:off x="1707035" y="511487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7" name="テキスト ボックス 96"/>
          <p:cNvSpPr txBox="1"/>
          <p:nvPr/>
        </p:nvSpPr>
        <p:spPr>
          <a:xfrm>
            <a:off x="1875930" y="5833482"/>
            <a:ext cx="178517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98" name="テキスト ボックス 97"/>
          <p:cNvSpPr txBox="1"/>
          <p:nvPr/>
        </p:nvSpPr>
        <p:spPr>
          <a:xfrm>
            <a:off x="4016286" y="5825500"/>
            <a:ext cx="2503247"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3" name="テキスト ボックス 102"/>
          <p:cNvSpPr txBox="1"/>
          <p:nvPr/>
        </p:nvSpPr>
        <p:spPr>
          <a:xfrm>
            <a:off x="1745199" y="8392333"/>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105" name="テキスト ボックス 104"/>
          <p:cNvSpPr txBox="1"/>
          <p:nvPr/>
        </p:nvSpPr>
        <p:spPr>
          <a:xfrm>
            <a:off x="1690675" y="3673596"/>
            <a:ext cx="4837425" cy="297517"/>
          </a:xfrm>
          <a:prstGeom prst="rect">
            <a:avLst/>
          </a:prstGeom>
          <a:noFill/>
          <a:ln>
            <a:noFill/>
          </a:ln>
        </p:spPr>
        <p:txBody>
          <a:bodyPr wrap="square" rtlCol="0">
            <a:spAutoFit/>
          </a:bodyPr>
          <a:lstStyle/>
          <a:p>
            <a:pPr>
              <a:lnSpc>
                <a:spcPts val="1600"/>
              </a:lnSpc>
            </a:pPr>
            <a:endParaRPr kumimoji="1" lang="en-US" altLang="ja-JP" sz="1200" b="1" dirty="0">
              <a:latin typeface="メイリオ" panose="020B0604030504040204" pitchFamily="50" charset="-128"/>
              <a:ea typeface="メイリオ" panose="020B0604030504040204" pitchFamily="50" charset="-128"/>
            </a:endParaRPr>
          </a:p>
        </p:txBody>
      </p:sp>
      <p:sp>
        <p:nvSpPr>
          <p:cNvPr id="7" name="大かっこ 6"/>
          <p:cNvSpPr/>
          <p:nvPr/>
        </p:nvSpPr>
        <p:spPr>
          <a:xfrm>
            <a:off x="210100" y="6887806"/>
            <a:ext cx="1273695" cy="364898"/>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5"/>
            <a:ext cx="6608092" cy="1549221"/>
            <a:chOff x="124955" y="1254625"/>
            <a:chExt cx="6608092" cy="953563"/>
          </a:xfrm>
        </p:grpSpPr>
        <p:sp>
          <p:nvSpPr>
            <p:cNvPr id="13" name="正方形/長方形 12"/>
            <p:cNvSpPr/>
            <p:nvPr/>
          </p:nvSpPr>
          <p:spPr>
            <a:xfrm>
              <a:off x="124955" y="1254625"/>
              <a:ext cx="6608092" cy="95356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4396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337966"/>
              <a:ext cx="5217909" cy="842783"/>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800" b="1" dirty="0" smtClean="0">
                  <a:latin typeface="メイリオ" panose="020B0604030504040204" pitchFamily="50" charset="-128"/>
                  <a:ea typeface="メイリオ" panose="020B0604030504040204" pitchFamily="50" charset="-128"/>
                </a:rPr>
                <a:t>※</a:t>
              </a:r>
              <a:r>
                <a:rPr kumimoji="1" lang="en-US" altLang="ja-JP" sz="800" b="1" dirty="0">
                  <a:latin typeface="メイリオ" panose="020B0604030504040204" pitchFamily="50" charset="-128"/>
                  <a:ea typeface="メイリオ" panose="020B0604030504040204" pitchFamily="50" charset="-128"/>
                </a:rPr>
                <a:t>5,000</a:t>
              </a:r>
              <a:r>
                <a:rPr kumimoji="1" lang="ja-JP" altLang="en-US" sz="800" b="1" noProof="0" dirty="0" smtClean="0">
                  <a:latin typeface="メイリオ" panose="020B0604030504040204" pitchFamily="50" charset="-128"/>
                  <a:ea typeface="メイリオ" panose="020B0604030504040204" pitchFamily="50" charset="-128"/>
                </a:rPr>
                <a:t>人超かつ収容率</a:t>
              </a:r>
              <a:r>
                <a:rPr kumimoji="1" lang="en-US" altLang="ja-JP" sz="800" b="1" noProof="0" dirty="0" smtClean="0">
                  <a:latin typeface="メイリオ" panose="020B0604030504040204" pitchFamily="50" charset="-128"/>
                  <a:ea typeface="メイリオ" panose="020B0604030504040204" pitchFamily="50" charset="-128"/>
                </a:rPr>
                <a:t>50%</a:t>
              </a:r>
              <a:r>
                <a:rPr kumimoji="1" lang="ja-JP" altLang="en-US" sz="800" b="1" noProof="0" dirty="0" smtClean="0">
                  <a:latin typeface="メイリオ" panose="020B0604030504040204" pitchFamily="50" charset="-128"/>
                  <a:ea typeface="メイリオ" panose="020B0604030504040204" pitchFamily="50" charset="-128"/>
                </a:rPr>
                <a:t>超</a:t>
              </a:r>
              <a:r>
                <a:rPr kumimoji="1" lang="ja-JP" altLang="en-US" sz="800" b="1" noProof="0" dirty="0">
                  <a:latin typeface="メイリオ" panose="020B0604030504040204" pitchFamily="50" charset="-128"/>
                  <a:ea typeface="メイリオ" panose="020B0604030504040204" pitchFamily="50" charset="-128"/>
                </a:rPr>
                <a:t>｛</a:t>
              </a:r>
              <a:r>
                <a:rPr kumimoji="1" lang="ja-JP" altLang="en-US" sz="800" b="1" dirty="0" smtClean="0">
                  <a:latin typeface="メイリオ" panose="020B0604030504040204" pitchFamily="50" charset="-128"/>
                  <a:ea typeface="メイリオ" panose="020B0604030504040204" pitchFamily="50" charset="-128"/>
                </a:rPr>
                <a:t>収容定員設定がない場合並びに</a:t>
              </a:r>
              <a:r>
                <a:rPr kumimoji="1" lang="ja-JP" altLang="en-US" sz="8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800" b="1" noProof="0" dirty="0" smtClean="0">
                  <a:latin typeface="メイリオ" panose="020B0604030504040204" pitchFamily="50" charset="-128"/>
                  <a:ea typeface="メイリオ" panose="020B0604030504040204" pitchFamily="50" charset="-128"/>
                </a:rPr>
                <a:t>5,000</a:t>
              </a:r>
              <a:r>
                <a:rPr kumimoji="1" lang="ja-JP" altLang="en-US" sz="800" b="1" noProof="0" dirty="0" smtClean="0">
                  <a:latin typeface="メイリオ" panose="020B0604030504040204" pitchFamily="50" charset="-128"/>
                  <a:ea typeface="メイリオ" panose="020B0604030504040204" pitchFamily="50" charset="-128"/>
                </a:rPr>
                <a:t>人超（大声なしの担保が前提）</a:t>
              </a:r>
              <a:r>
                <a:rPr kumimoji="1" lang="ja-JP" altLang="en-US" sz="800" b="1" noProof="0" dirty="0">
                  <a:latin typeface="メイリオ" panose="020B0604030504040204" pitchFamily="50" charset="-128"/>
                  <a:ea typeface="メイリオ" panose="020B0604030504040204" pitchFamily="50" charset="-128"/>
                </a:rPr>
                <a:t>｝</a:t>
              </a:r>
              <a:r>
                <a:rPr kumimoji="1" lang="ja-JP" altLang="en-US" sz="8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800" b="1" noProof="0" dirty="0" smtClean="0">
                <a:latin typeface="メイリオ" panose="020B0604030504040204" pitchFamily="50" charset="-128"/>
                <a:ea typeface="メイリオ" panose="020B0604030504040204" pitchFamily="50" charset="-128"/>
              </a:endParaRPr>
            </a:p>
            <a:p>
              <a:pPr marL="180975" lvl="0" indent="-180975">
                <a:defRPr/>
              </a:pPr>
              <a:r>
                <a:rPr kumimoji="1" lang="ja-JP" altLang="en-US" sz="800" b="1" dirty="0">
                  <a:latin typeface="メイリオ" panose="020B0604030504040204" pitchFamily="50" charset="-128"/>
                  <a:ea typeface="メイリオ" panose="020B0604030504040204" pitchFamily="50" charset="-128"/>
                </a:rPr>
                <a:t> </a:t>
              </a:r>
              <a:r>
                <a:rPr kumimoji="1" lang="en-US" altLang="ja-JP" sz="800" b="1" noProof="0" dirty="0" smtClean="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ワクチン・検査パッケージ</a:t>
              </a:r>
              <a:r>
                <a:rPr kumimoji="1" lang="ja-JP" altLang="en-US" sz="800" b="1" dirty="0" smtClean="0">
                  <a:latin typeface="メイリオ" panose="020B0604030504040204" pitchFamily="50" charset="-128"/>
                  <a:ea typeface="メイリオ" panose="020B0604030504040204" pitchFamily="50" charset="-128"/>
                </a:rPr>
                <a:t>制度の</a:t>
              </a:r>
              <a:r>
                <a:rPr kumimoji="1" lang="ja-JP" altLang="en-US" sz="800" b="1" dirty="0">
                  <a:latin typeface="メイリオ" panose="020B0604030504040204" pitchFamily="50" charset="-128"/>
                  <a:ea typeface="メイリオ" panose="020B0604030504040204" pitchFamily="50" charset="-128"/>
                </a:rPr>
                <a:t>適用を希望する主催者等</a:t>
              </a:r>
              <a:r>
                <a:rPr kumimoji="1" lang="ja-JP" altLang="en-US" sz="800" b="1" dirty="0" smtClean="0">
                  <a:latin typeface="メイリオ" panose="020B0604030504040204" pitchFamily="50" charset="-128"/>
                  <a:ea typeface="メイリオ" panose="020B0604030504040204" pitchFamily="50" charset="-128"/>
                </a:rPr>
                <a:t>は本チェックリストを県</a:t>
              </a:r>
              <a:r>
                <a:rPr kumimoji="1" lang="ja-JP" altLang="en-US" sz="800" b="1" dirty="0">
                  <a:latin typeface="メイリオ" panose="020B0604030504040204" pitchFamily="50" charset="-128"/>
                  <a:ea typeface="メイリオ" panose="020B0604030504040204" pitchFamily="50" charset="-128"/>
                </a:rPr>
                <a:t>に</a:t>
              </a:r>
              <a:r>
                <a:rPr kumimoji="1" lang="ja-JP" altLang="en-US" sz="800" b="1" dirty="0" smtClean="0">
                  <a:latin typeface="メイリオ" panose="020B0604030504040204" pitchFamily="50" charset="-128"/>
                  <a:ea typeface="メイリオ" panose="020B0604030504040204" pitchFamily="50" charset="-128"/>
                </a:rPr>
                <a:t>提出する</a:t>
              </a:r>
              <a:r>
                <a:rPr kumimoji="1" lang="ja-JP" altLang="en-US" sz="800" b="1" dirty="0">
                  <a:latin typeface="メイリオ" panose="020B0604030504040204" pitchFamily="50" charset="-128"/>
                  <a:ea typeface="メイリオ" panose="020B0604030504040204" pitchFamily="50" charset="-128"/>
                </a:rPr>
                <a:t>ことで</a:t>
              </a:r>
              <a:r>
                <a:rPr kumimoji="1" lang="ja-JP" altLang="en-US" sz="800" b="1" dirty="0" smtClean="0">
                  <a:latin typeface="メイリオ" panose="020B0604030504040204" pitchFamily="50" charset="-128"/>
                  <a:ea typeface="メイリオ" panose="020B0604030504040204" pitchFamily="50" charset="-128"/>
                </a:rPr>
                <a:t>当該制</a:t>
              </a:r>
              <a:endParaRPr kumimoji="1" lang="en-US" altLang="ja-JP" sz="800" b="1" dirty="0" smtClean="0">
                <a:latin typeface="メイリオ" panose="020B0604030504040204" pitchFamily="50" charset="-128"/>
                <a:ea typeface="メイリオ" panose="020B0604030504040204" pitchFamily="50" charset="-128"/>
              </a:endParaRPr>
            </a:p>
            <a:p>
              <a:pPr marL="180975" lvl="0" indent="-180975">
                <a:defRPr/>
              </a:pPr>
              <a:r>
                <a:rPr kumimoji="1" lang="ja-JP" altLang="en-US" sz="800" b="1" dirty="0">
                  <a:latin typeface="メイリオ" panose="020B0604030504040204" pitchFamily="50" charset="-128"/>
                  <a:ea typeface="メイリオ" panose="020B0604030504040204" pitchFamily="50" charset="-128"/>
                </a:rPr>
                <a:t>　</a:t>
              </a:r>
              <a:r>
                <a:rPr kumimoji="1" lang="ja-JP" altLang="en-US" sz="800" b="1" dirty="0" smtClean="0">
                  <a:latin typeface="メイリオ" panose="020B0604030504040204" pitchFamily="50" charset="-128"/>
                  <a:ea typeface="メイリオ" panose="020B0604030504040204" pitchFamily="50" charset="-128"/>
                </a:rPr>
                <a:t>度</a:t>
              </a:r>
              <a:r>
                <a:rPr kumimoji="1" lang="ja-JP" altLang="en-US" sz="800" b="1" dirty="0">
                  <a:latin typeface="メイリオ" panose="020B0604030504040204" pitchFamily="50" charset="-128"/>
                  <a:ea typeface="メイリオ" panose="020B0604030504040204" pitchFamily="50" charset="-128"/>
                </a:rPr>
                <a:t>への登録が可能と</a:t>
              </a:r>
              <a:r>
                <a:rPr kumimoji="1" lang="ja-JP" altLang="en-US" sz="800" b="1" dirty="0" smtClean="0">
                  <a:latin typeface="メイリオ" panose="020B0604030504040204" pitchFamily="50" charset="-128"/>
                  <a:ea typeface="メイリオ" panose="020B0604030504040204" pitchFamily="50" charset="-128"/>
                </a:rPr>
                <a:t>なります。</a:t>
              </a:r>
              <a:endParaRPr kumimoji="1" lang="en-US" altLang="ja-JP" sz="800" b="1" dirty="0" smtClean="0">
                <a:latin typeface="メイリオ" panose="020B0604030504040204" pitchFamily="50" charset="-128"/>
                <a:ea typeface="メイリオ" panose="020B0604030504040204" pitchFamily="50" charset="-128"/>
              </a:endParaRPr>
            </a:p>
            <a:p>
              <a:pPr marL="180975" lvl="0" indent="-180975">
                <a:defRPr/>
              </a:pPr>
              <a:r>
                <a:rPr kumimoji="1" lang="ja-JP" altLang="en-US" sz="800" b="1" dirty="0" smtClean="0">
                  <a:latin typeface="メイリオ" panose="020B0604030504040204" pitchFamily="50" charset="-128"/>
                  <a:ea typeface="メイリオ" panose="020B0604030504040204" pitchFamily="50" charset="-128"/>
                </a:rPr>
                <a:t>　（登録</a:t>
              </a:r>
              <a:r>
                <a:rPr kumimoji="1" lang="ja-JP" altLang="en-US" sz="800" b="1" dirty="0">
                  <a:latin typeface="メイリオ" panose="020B0604030504040204" pitchFamily="50" charset="-128"/>
                  <a:ea typeface="メイリオ" panose="020B0604030504040204" pitchFamily="50" charset="-128"/>
                </a:rPr>
                <a:t>のあったイベント主催者等の一覧を県ホームページ等で公表します</a:t>
              </a:r>
              <a:r>
                <a:rPr kumimoji="1" lang="ja-JP" altLang="en-US" sz="800" b="1" dirty="0" smtClean="0">
                  <a:latin typeface="メイリオ" panose="020B0604030504040204" pitchFamily="50" charset="-128"/>
                  <a:ea typeface="メイリオ" panose="020B0604030504040204" pitchFamily="50" charset="-128"/>
                </a:rPr>
                <a:t>。）</a:t>
              </a:r>
              <a:endParaRPr kumimoji="1" lang="ja-JP" altLang="en-US" sz="800" b="1" dirty="0">
                <a:latin typeface="メイリオ" panose="020B0604030504040204" pitchFamily="50" charset="-128"/>
                <a:ea typeface="メイリオ" panose="020B0604030504040204" pitchFamily="50" charset="-128"/>
              </a:endParaRPr>
            </a:p>
            <a:p>
              <a:pPr marL="180975" lvl="0" indent="-180975">
                <a:defRPr/>
              </a:pP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大声なしの場合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smtClean="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smtClean="0">
                  <a:latin typeface="メイリオ" panose="020B0604030504040204" pitchFamily="50" charset="-128"/>
                  <a:ea typeface="メイリオ" panose="020B0604030504040204" pitchFamily="50" charset="-128"/>
                </a:rPr>
                <a:t>（</a:t>
              </a:r>
              <a:r>
                <a:rPr kumimoji="1" lang="en-US" altLang="ja-JP" sz="1200" b="1" dirty="0" smtClean="0">
                  <a:latin typeface="メイリオ" panose="020B0604030504040204" pitchFamily="50" charset="-128"/>
                  <a:ea typeface="メイリオ" panose="020B0604030504040204" pitchFamily="50" charset="-128"/>
                </a:rPr>
                <a:t>※</a:t>
              </a:r>
              <a:r>
                <a:rPr kumimoji="1" lang="ja-JP" altLang="en-US" sz="1200" b="1" dirty="0" smtClean="0">
                  <a:latin typeface="メイリオ" panose="020B0604030504040204" pitchFamily="50" charset="-128"/>
                  <a:ea typeface="メイリオ" panose="020B0604030504040204" pitchFamily="50" charset="-128"/>
                </a:rPr>
                <a:t>）大声の定義を「観客等が、①通常よりも大きな声量で、②反復・継続</a:t>
              </a:r>
              <a:r>
                <a:rPr kumimoji="1" lang="ja-JP" altLang="en-US" sz="1200" b="1" dirty="0">
                  <a:latin typeface="メイリオ" panose="020B0604030504040204" pitchFamily="50" charset="-128"/>
                  <a:ea typeface="メイリオ" panose="020B0604030504040204" pitchFamily="50" charset="-128"/>
                </a:rPr>
                <a:t>的</a:t>
              </a:r>
              <a:r>
                <a:rPr kumimoji="1" lang="ja-JP" altLang="en-US" sz="1200" b="1" dirty="0" smtClean="0">
                  <a:latin typeface="メイリオ" panose="020B0604030504040204" pitchFamily="50" charset="-128"/>
                  <a:ea typeface="メイリオ" panose="020B0604030504040204" pitchFamily="50" charset="-128"/>
                </a:rPr>
                <a:t>に声を発すること」とする。</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a:t>
              </a:r>
              <a:r>
                <a:rPr kumimoji="1" lang="ja-JP" altLang="en-US" sz="1600" b="1" dirty="0" smtClean="0">
                  <a:solidFill>
                    <a:schemeClr val="tx1"/>
                  </a:solidFill>
                  <a:latin typeface="メイリオ" panose="020B0604030504040204" pitchFamily="50" charset="-128"/>
                  <a:ea typeface="メイリオ" panose="020B0604030504040204" pitchFamily="50" charset="-128"/>
                </a:rPr>
                <a:t>手洗、手指・施設消毒</a:t>
              </a:r>
              <a:r>
                <a:rPr kumimoji="1" lang="ja-JP" altLang="en-US" sz="1600" b="1" dirty="0">
                  <a:solidFill>
                    <a:schemeClr val="tx1"/>
                  </a:solidFill>
                  <a:latin typeface="メイリオ" panose="020B0604030504040204" pitchFamily="50" charset="-128"/>
                  <a:ea typeface="メイリオ" panose="020B0604030504040204" pitchFamily="50" charset="-128"/>
                </a:rPr>
                <a:t>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主催者側</a:t>
              </a:r>
              <a:r>
                <a:rPr kumimoji="1" lang="ja-JP" altLang="en-US" sz="1600" b="1" dirty="0">
                  <a:latin typeface="メイリオ" panose="020B0604030504040204" pitchFamily="50" charset="-128"/>
                  <a:ea typeface="メイリオ" panose="020B0604030504040204" pitchFamily="50" charset="-128"/>
                </a:rPr>
                <a:t>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こまめ</a:t>
              </a:r>
              <a:r>
                <a:rPr kumimoji="1" lang="ja-JP" altLang="en-US" sz="1600" b="1" dirty="0">
                  <a:latin typeface="メイリオ" panose="020B0604030504040204" pitchFamily="50" charset="-128"/>
                  <a:ea typeface="メイリオ" panose="020B0604030504040204" pitchFamily="50" charset="-128"/>
                </a:rPr>
                <a:t>な手洗</a:t>
              </a:r>
              <a:r>
                <a:rPr kumimoji="1" lang="ja-JP" altLang="en-US" sz="1600" b="1" dirty="0" smtClean="0">
                  <a:latin typeface="メイリオ" panose="020B0604030504040204" pitchFamily="50" charset="-128"/>
                  <a:ea typeface="メイリオ" panose="020B0604030504040204" pitchFamily="50" charset="-128"/>
                </a:rPr>
                <a:t>や手指</a:t>
              </a:r>
              <a:r>
                <a:rPr kumimoji="1" lang="ja-JP" altLang="en-US" sz="1600" b="1" dirty="0">
                  <a:latin typeface="メイリオ" panose="020B0604030504040204" pitchFamily="50" charset="-128"/>
                  <a:ea typeface="メイリオ" panose="020B0604030504040204" pitchFamily="50" charset="-128"/>
                </a:rPr>
                <a:t>消毒の徹底を促す（会場出入口等へのアルコール等</a:t>
              </a:r>
              <a:r>
                <a:rPr kumimoji="1" lang="ja-JP" altLang="en-US" sz="1600" b="1" dirty="0" smtClean="0">
                  <a:latin typeface="メイリオ" panose="020B0604030504040204" pitchFamily="50" charset="-128"/>
                  <a:ea typeface="メイリオ" panose="020B0604030504040204" pitchFamily="50" charset="-128"/>
                </a:rPr>
                <a:t>の手指</a:t>
              </a:r>
              <a:r>
                <a:rPr kumimoji="1" lang="ja-JP" altLang="en-US" sz="1600" b="1" dirty="0">
                  <a:latin typeface="メイリオ" panose="020B0604030504040204" pitchFamily="50" charset="-128"/>
                  <a:ea typeface="メイリオ" panose="020B0604030504040204" pitchFamily="50" charset="-128"/>
                </a:rPr>
                <a:t>消毒液の設置や場内アナウンス等の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a:t>
              </a:r>
              <a:r>
                <a:rPr kumimoji="1" lang="ja-JP" altLang="en-US" sz="1600" b="1" dirty="0" smtClean="0">
                  <a:latin typeface="メイリオ" panose="020B0604030504040204" pitchFamily="50" charset="-128"/>
                  <a:ea typeface="メイリオ" panose="020B0604030504040204" pitchFamily="50" charset="-128"/>
                </a:rPr>
                <a:t>はこまめ</a:t>
              </a:r>
              <a:r>
                <a:rPr kumimoji="1" lang="ja-JP" altLang="en-US" sz="1600" b="1" dirty="0">
                  <a:latin typeface="メイリオ" panose="020B0604030504040204" pitchFamily="50" charset="-128"/>
                  <a:ea typeface="メイリオ" panose="020B0604030504040204" pitchFamily="50" charset="-128"/>
                </a:rPr>
                <a:t>な換気（１時間に２回</a:t>
              </a:r>
              <a:r>
                <a:rPr kumimoji="1" lang="ja-JP" altLang="en-US" sz="1600" b="1" dirty="0" smtClean="0">
                  <a:latin typeface="メイリオ" panose="020B0604030504040204" pitchFamily="50" charset="-128"/>
                  <a:ea typeface="メイリオ" panose="020B0604030504040204" pitchFamily="50" charset="-128"/>
                </a:rPr>
                <a:t>以上</a:t>
              </a:r>
              <a:r>
                <a:rPr kumimoji="1" lang="ja-JP" altLang="en-US" sz="1600" b="1" dirty="0">
                  <a:latin typeface="メイリオ" panose="020B0604030504040204" pitchFamily="50" charset="-128"/>
                  <a:ea typeface="メイリオ" panose="020B0604030504040204" pitchFamily="50" charset="-128"/>
                </a:rPr>
                <a:t>・１回に５分間</a:t>
              </a:r>
              <a:r>
                <a:rPr kumimoji="1" lang="ja-JP" altLang="en-US" sz="1600" b="1" dirty="0" smtClean="0">
                  <a:latin typeface="メイリオ" panose="020B0604030504040204" pitchFamily="50" charset="-128"/>
                  <a:ea typeface="メイリオ" panose="020B0604030504040204" pitchFamily="50" charset="-128"/>
                </a:rPr>
                <a:t>以上等</a:t>
              </a:r>
              <a:r>
                <a:rPr kumimoji="1" lang="ja-JP" altLang="en-US" sz="1600" b="1" dirty="0">
                  <a:latin typeface="メイリオ" panose="020B0604030504040204" pitchFamily="50" charset="-128"/>
                  <a:ea typeface="メイリオ" panose="020B0604030504040204" pitchFamily="50" charset="-128"/>
                </a:rPr>
                <a:t>）の</a:t>
              </a:r>
              <a:r>
                <a:rPr kumimoji="1" lang="ja-JP" altLang="en-US" sz="1600" b="1" dirty="0" smtClean="0">
                  <a:latin typeface="メイリオ" panose="020B0604030504040204" pitchFamily="50" charset="-128"/>
                  <a:ea typeface="メイリオ" panose="020B0604030504040204" pitchFamily="50" charset="-128"/>
                </a:rPr>
                <a:t>徹底。</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a:t>
              </a:r>
              <a:r>
                <a:rPr kumimoji="1" lang="ja-JP" altLang="en-US" sz="1600" b="1" dirty="0" smtClean="0">
                  <a:solidFill>
                    <a:schemeClr val="tx1"/>
                  </a:solidFill>
                  <a:latin typeface="メイリオ" panose="020B0604030504040204" pitchFamily="50" charset="-128"/>
                  <a:ea typeface="メイリオ" panose="020B0604030504040204" pitchFamily="50" charset="-128"/>
                </a:rPr>
                <a:t>の密集回避</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入退場</a:t>
              </a:r>
              <a:r>
                <a:rPr kumimoji="1" lang="ja-JP" altLang="en-US" sz="1600" b="1" dirty="0">
                  <a:latin typeface="メイリオ" panose="020B0604030504040204" pitchFamily="50" charset="-128"/>
                  <a:ea typeface="メイリオ" panose="020B0604030504040204" pitchFamily="50" charset="-128"/>
                </a:rPr>
                <a:t>時の密集を回避するための措置（入場ゲートの増設や時間差入退場等）の</a:t>
              </a:r>
              <a:r>
                <a:rPr kumimoji="1" lang="ja-JP" altLang="en-US" sz="1600" b="1" dirty="0" smtClean="0">
                  <a:latin typeface="メイリオ" panose="020B0604030504040204" pitchFamily="50" charset="-128"/>
                  <a:ea typeface="メイリオ" panose="020B0604030504040204" pitchFamily="50" charset="-128"/>
                </a:rPr>
                <a:t>実施。</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a:t>
              </a:r>
              <a:r>
                <a:rPr kumimoji="1" lang="ja-JP" altLang="en-US" sz="1600" b="1" dirty="0" smtClean="0">
                  <a:latin typeface="メイリオ" panose="020B0604030504040204" pitchFamily="50" charset="-128"/>
                  <a:ea typeface="メイリオ" panose="020B0604030504040204" pitchFamily="50" charset="-128"/>
                </a:rPr>
                <a:t>や動線</a:t>
              </a:r>
              <a:r>
                <a:rPr kumimoji="1" lang="ja-JP" altLang="en-US" sz="1600" b="1" dirty="0">
                  <a:latin typeface="メイリオ" panose="020B0604030504040204" pitchFamily="50" charset="-128"/>
                  <a:ea typeface="メイリオ" panose="020B0604030504040204" pitchFamily="50" charset="-128"/>
                </a:rPr>
                <a:t>確保等の体制</a:t>
              </a:r>
              <a:r>
                <a:rPr kumimoji="1" lang="ja-JP" altLang="en-US" sz="1600" b="1" dirty="0" smtClean="0">
                  <a:latin typeface="メイリオ" panose="020B0604030504040204" pitchFamily="50" charset="-128"/>
                  <a:ea typeface="メイリオ" panose="020B0604030504040204" pitchFamily="50" charset="-128"/>
                </a:rPr>
                <a:t>構築。</a:t>
              </a:r>
              <a:endParaRPr kumimoji="1" lang="ja-JP" altLang="en-US" sz="16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a:t>
              </a:r>
              <a:r>
                <a:rPr kumimoji="1" lang="ja-JP" altLang="en-US" sz="1600" b="1" dirty="0" smtClean="0">
                  <a:latin typeface="メイリオ" panose="020B0604030504040204" pitchFamily="50" charset="-128"/>
                  <a:ea typeface="メイリオ" panose="020B0604030504040204" pitchFamily="50" charset="-128"/>
                </a:rPr>
                <a:t>触れ合わない間隔、</a:t>
              </a:r>
              <a:r>
                <a:rPr kumimoji="1" lang="ja-JP" altLang="en-US" sz="1600" b="1" dirty="0">
                  <a:latin typeface="メイリオ" panose="020B0604030504040204" pitchFamily="50" charset="-128"/>
                  <a:ea typeface="メイリオ" panose="020B0604030504040204" pitchFamily="50" charset="-128"/>
                </a:rPr>
                <a:t>大声を伴う可能性のある</a:t>
              </a:r>
              <a:r>
                <a:rPr kumimoji="1" lang="ja-JP" altLang="en-US" sz="1600" b="1" dirty="0" smtClean="0">
                  <a:latin typeface="メイリオ" panose="020B0604030504040204" pitchFamily="50" charset="-128"/>
                  <a:ea typeface="メイリオ" panose="020B0604030504040204" pitchFamily="50" charset="-128"/>
                </a:rPr>
                <a:t>イベントは</a:t>
              </a:r>
              <a:r>
                <a:rPr kumimoji="1" lang="ja-JP" altLang="en-US" sz="1600" b="1" dirty="0">
                  <a:latin typeface="メイリオ" panose="020B0604030504040204" pitchFamily="50" charset="-128"/>
                  <a:ea typeface="メイリオ" panose="020B0604030504040204" pitchFamily="50" charset="-128"/>
                </a:rPr>
                <a:t>、前後左右の座席との身体的</a:t>
              </a:r>
              <a:r>
                <a:rPr kumimoji="1" lang="ja-JP" altLang="en-US" sz="1600" b="1" dirty="0" smtClean="0">
                  <a:latin typeface="メイリオ" panose="020B0604030504040204" pitchFamily="50" charset="-128"/>
                  <a:ea typeface="メイリオ" panose="020B0604030504040204" pitchFamily="50" charset="-128"/>
                </a:rPr>
                <a:t>距離</a:t>
              </a:r>
              <a:r>
                <a:rPr kumimoji="1" lang="ja-JP" altLang="en-US" sz="1600" b="1" dirty="0">
                  <a:latin typeface="メイリオ" panose="020B0604030504040204" pitchFamily="50" charset="-128"/>
                  <a:ea typeface="メイリオ" panose="020B0604030504040204" pitchFamily="50" charset="-128"/>
                </a:rPr>
                <a:t>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大声ありの場合</a:t>
            </a:r>
            <a:r>
              <a:rPr kumimoji="1" lang="en-US" altLang="ja-JP" sz="1600" b="1" dirty="0" smtClean="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「大声なしの場合」の「</a:t>
            </a:r>
            <a:r>
              <a:rPr kumimoji="1" lang="ja-JP" altLang="en-US" sz="1600" b="1" dirty="0">
                <a:latin typeface="メイリオ" panose="020B0604030504040204" pitchFamily="50" charset="-128"/>
                <a:ea typeface="メイリオ" panose="020B0604030504040204" pitchFamily="50" charset="-128"/>
              </a:rPr>
              <a:t>大声」を「常時大声を出す行為</a:t>
            </a:r>
            <a:r>
              <a:rPr kumimoji="1" lang="ja-JP" altLang="en-US" sz="1600" b="1" dirty="0" smtClean="0">
                <a:latin typeface="メイリオ" panose="020B0604030504040204" pitchFamily="50" charset="-128"/>
                <a:ea typeface="メイリオ" panose="020B0604030504040204" pitchFamily="50" charset="-128"/>
              </a:rPr>
              <a:t>」と読み替える。</a:t>
            </a:r>
            <a:endParaRPr kumimoji="1" lang="en-US" altLang="ja-JP" sz="1600" b="1" dirty="0" smtClean="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3"/>
            <a:ext cx="6608092" cy="1494497"/>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2909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a:t>
              </a: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感染</a:t>
              </a: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感染防止対策チェックリスト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⑦</a:t>
              </a:r>
              <a:r>
                <a:rPr kumimoji="1" lang="ja-JP" altLang="en-US" sz="1600" b="1" dirty="0">
                  <a:solidFill>
                    <a:schemeClr val="tx1"/>
                  </a:solidFill>
                  <a:latin typeface="メイリオ" panose="020B0604030504040204" pitchFamily="50" charset="-128"/>
                  <a:ea typeface="メイリオ" panose="020B0604030504040204" pitchFamily="50" charset="-128"/>
                </a:rPr>
                <a:t>参加者</a:t>
              </a:r>
              <a:r>
                <a:rPr kumimoji="1" lang="ja-JP" altLang="en-US" sz="1600" b="1" dirty="0" smtClean="0">
                  <a:solidFill>
                    <a:schemeClr val="tx1"/>
                  </a:solidFill>
                  <a:latin typeface="メイリオ" panose="020B0604030504040204" pitchFamily="50" charset="-128"/>
                  <a:ea typeface="メイリオ" panose="020B0604030504040204" pitchFamily="50" charset="-128"/>
                </a:rPr>
                <a:t>の</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dirty="0" smtClean="0">
                  <a:solidFill>
                    <a:schemeClr val="tx1"/>
                  </a:solidFill>
                  <a:latin typeface="メイリオ" panose="020B0604030504040204" pitchFamily="50" charset="-128"/>
                  <a:ea typeface="メイリオ" panose="020B0604030504040204" pitchFamily="50" charset="-128"/>
                </a:rPr>
                <a:t>把握・管理等</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時差入退場の</a:t>
              </a:r>
              <a:r>
                <a:rPr kumimoji="1" lang="ja-JP" altLang="en-US" sz="1600" b="1" dirty="0">
                  <a:latin typeface="メイリオ" panose="020B0604030504040204" pitchFamily="50" charset="-128"/>
                  <a:ea typeface="メイリオ" panose="020B0604030504040204" pitchFamily="50" charset="-128"/>
                </a:rPr>
                <a:t>実施</a:t>
              </a:r>
              <a:r>
                <a:rPr kumimoji="1" lang="ja-JP" altLang="en-US" sz="1600" b="1" dirty="0" smtClean="0">
                  <a:latin typeface="メイリオ" panose="020B0604030504040204" pitchFamily="50" charset="-128"/>
                  <a:ea typeface="メイリオ" panose="020B0604030504040204" pitchFamily="50" charset="-128"/>
                </a:rPr>
                <a:t>や</a:t>
              </a:r>
              <a:r>
                <a:rPr kumimoji="1" lang="ja-JP" altLang="en-US" sz="1600" b="1" dirty="0">
                  <a:latin typeface="メイリオ" panose="020B0604030504040204" pitchFamily="50" charset="-128"/>
                  <a:ea typeface="メイリオ" panose="020B0604030504040204" pitchFamily="50" charset="-128"/>
                </a:rPr>
                <a:t>直行・直帰の</a:t>
              </a:r>
              <a:r>
                <a:rPr kumimoji="1" lang="ja-JP" altLang="en-US" sz="1600" b="1" dirty="0" smtClean="0">
                  <a:latin typeface="メイリオ" panose="020B0604030504040204" pitchFamily="50" charset="-128"/>
                  <a:ea typeface="メイリオ" panose="020B0604030504040204" pitchFamily="50" charset="-128"/>
                </a:rPr>
                <a:t>呼びかけ</a:t>
              </a:r>
              <a:r>
                <a:rPr kumimoji="1" lang="ja-JP" altLang="en-US" sz="1600" b="1" dirty="0">
                  <a:latin typeface="メイリオ" panose="020B0604030504040204" pitchFamily="50" charset="-128"/>
                  <a:ea typeface="メイリオ" panose="020B0604030504040204" pitchFamily="50" charset="-128"/>
                </a:rPr>
                <a:t>等イベント前後の感染防止の注意</a:t>
              </a:r>
              <a:r>
                <a:rPr kumimoji="1" lang="ja-JP" altLang="en-US" sz="1600" b="1" dirty="0" smtClean="0">
                  <a:latin typeface="メイリオ" panose="020B0604030504040204" pitchFamily="50" charset="-128"/>
                  <a:ea typeface="メイリオ" panose="020B0604030504040204" pitchFamily="50" charset="-128"/>
                </a:rPr>
                <a:t>喚起。</a:t>
              </a:r>
              <a:endParaRPr kumimoji="1" lang="ja-JP" altLang="en-US" sz="1600" b="1" dirty="0">
                <a:latin typeface="メイリオ" panose="020B0604030504040204" pitchFamily="50" charset="-128"/>
                <a:ea typeface="メイリオ" panose="020B0604030504040204" pitchFamily="50" charset="-128"/>
              </a:endParaRP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5599"/>
              <a:ext cx="4281536" cy="509114"/>
            </a:xfrm>
            <a:prstGeom prst="rect">
              <a:avLst/>
            </a:prstGeom>
            <a:noFill/>
            <a:ln>
              <a:noFill/>
            </a:ln>
          </p:spPr>
          <p:txBody>
            <a:bodyPr wrap="square" rtlCol="0" anchor="b">
              <a:spAutoFit/>
            </a:bodyPr>
            <a:lstStyle/>
            <a:p>
              <a:pPr lvl="0">
                <a:lnSpc>
                  <a:spcPts val="1600"/>
                </a:lnSpc>
                <a:defRPr/>
              </a:pPr>
              <a:r>
                <a:rPr kumimoji="1" lang="ja-JP" altLang="en-US" sz="1500" b="1" dirty="0" smtClean="0">
                  <a:latin typeface="メイリオ" panose="020B0604030504040204" pitchFamily="50" charset="-128"/>
                  <a:ea typeface="メイリオ" panose="020B0604030504040204" pitchFamily="50" charset="-128"/>
                </a:rPr>
                <a:t>チケット購入時又は入場時の連絡先確認や</a:t>
              </a:r>
              <a:r>
                <a:rPr kumimoji="1" lang="en-US" altLang="ja-JP" sz="1500" b="1" dirty="0" smtClean="0">
                  <a:latin typeface="メイリオ" panose="020B0604030504040204" pitchFamily="50" charset="-128"/>
                  <a:ea typeface="メイリオ" panose="020B0604030504040204" pitchFamily="50" charset="-128"/>
                </a:rPr>
                <a:t>COCOA</a:t>
              </a:r>
              <a:r>
                <a:rPr kumimoji="1" lang="ja-JP" altLang="en-US" sz="1500" b="1" dirty="0" smtClean="0">
                  <a:latin typeface="メイリオ" panose="020B0604030504040204" pitchFamily="50" charset="-128"/>
                  <a:ea typeface="メイリオ" panose="020B0604030504040204" pitchFamily="50" charset="-128"/>
                </a:rPr>
                <a:t>等のアプリ等を活用した参加者の把握。</a:t>
              </a:r>
              <a:endParaRPr kumimoji="1" lang="ja-JP" altLang="en-US" sz="1500" b="1" dirty="0">
                <a:latin typeface="メイリオ" panose="020B0604030504040204" pitchFamily="50" charset="-128"/>
                <a:ea typeface="メイリオ" panose="020B0604030504040204" pitchFamily="50" charset="-128"/>
              </a:endParaRP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a:t>
              </a:r>
              <a:r>
                <a:rPr kumimoji="1" lang="ja-JP" altLang="en-US" sz="1600" b="1" dirty="0" smtClean="0">
                  <a:latin typeface="メイリオ" panose="020B0604030504040204" pitchFamily="50" charset="-128"/>
                  <a:ea typeface="メイリオ" panose="020B0604030504040204" pitchFamily="50" charset="-128"/>
                </a:rPr>
                <a:t>払戻し措置</a:t>
              </a:r>
              <a:r>
                <a:rPr kumimoji="1" lang="ja-JP" altLang="en-US" sz="1600" b="1" dirty="0">
                  <a:latin typeface="メイリオ" panose="020B0604030504040204" pitchFamily="50" charset="-128"/>
                  <a:ea typeface="メイリオ" panose="020B0604030504040204" pitchFamily="50" charset="-128"/>
                </a:rPr>
                <a:t>等により、有症状者の入場を確実に</a:t>
              </a:r>
              <a:r>
                <a:rPr kumimoji="1" lang="ja-JP" altLang="en-US" sz="1600" b="1" dirty="0" smtClean="0">
                  <a:latin typeface="メイリオ" panose="020B0604030504040204" pitchFamily="50" charset="-128"/>
                  <a:ea typeface="メイリオ" panose="020B0604030504040204" pitchFamily="50" charset="-128"/>
                </a:rPr>
                <a:t>防止。</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⑤</a:t>
              </a:r>
              <a:r>
                <a:rPr kumimoji="1" lang="ja-JP" altLang="en-US" sz="1600" b="1" dirty="0">
                  <a:solidFill>
                    <a:schemeClr val="tx1"/>
                  </a:solidFill>
                  <a:latin typeface="メイリオ" panose="020B0604030504040204" pitchFamily="50" charset="-128"/>
                  <a:ea typeface="メイリオ" panose="020B0604030504040204" pitchFamily="50" charset="-128"/>
                </a:rPr>
                <a:t>飲食の</a:t>
              </a:r>
              <a:r>
                <a:rPr kumimoji="1" lang="ja-JP" altLang="en-US" sz="1600" b="1" dirty="0" smtClean="0">
                  <a:solidFill>
                    <a:schemeClr val="tx1"/>
                  </a:solidFill>
                  <a:latin typeface="メイリオ" panose="020B0604030504040204" pitchFamily="50" charset="-128"/>
                  <a:ea typeface="メイリオ" panose="020B0604030504040204" pitchFamily="50" charset="-128"/>
                </a:rPr>
                <a:t>制限</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飲食時の感染</a:t>
              </a:r>
              <a:r>
                <a:rPr kumimoji="1" lang="ja-JP" altLang="en-US" sz="1600" b="1" dirty="0">
                  <a:latin typeface="メイリオ" panose="020B0604030504040204" pitchFamily="50" charset="-128"/>
                  <a:ea typeface="メイリオ" panose="020B0604030504040204" pitchFamily="50" charset="-128"/>
                </a:rPr>
                <a:t>防止策（飲食店に求められる感染防止策等を踏まえた十分な対策</a:t>
              </a:r>
              <a:r>
                <a:rPr kumimoji="1" lang="ja-JP" altLang="en-US" sz="1600" b="1" dirty="0" smtClean="0">
                  <a:latin typeface="メイリオ" panose="020B0604030504040204" pitchFamily="50" charset="-128"/>
                  <a:ea typeface="メイリオ" panose="020B0604030504040204" pitchFamily="50" charset="-128"/>
                </a:rPr>
                <a:t>）の徹底。</a:t>
              </a:r>
              <a:endParaRPr kumimoji="1" lang="ja-JP" altLang="en-US" sz="1600" b="1" dirty="0">
                <a:latin typeface="メイリオ" panose="020B0604030504040204" pitchFamily="50" charset="-128"/>
                <a:ea typeface="メイリオ" panose="020B0604030504040204" pitchFamily="50" charset="-128"/>
              </a:endParaRP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a:t>
              </a:r>
              <a:r>
                <a:rPr kumimoji="1" lang="ja-JP" altLang="en-US" sz="1600" b="1" dirty="0" smtClean="0">
                  <a:latin typeface="メイリオ" panose="020B0604030504040204" pitchFamily="50" charset="-128"/>
                  <a:ea typeface="メイリオ" panose="020B0604030504040204" pitchFamily="50" charset="-128"/>
                </a:rPr>
                <a:t>エリア</a:t>
              </a:r>
              <a:r>
                <a:rPr kumimoji="1" lang="ja-JP" altLang="en-US" sz="1600" b="1" dirty="0">
                  <a:latin typeface="メイリオ" panose="020B0604030504040204" pitchFamily="50" charset="-128"/>
                  <a:ea typeface="メイリオ" panose="020B0604030504040204" pitchFamily="50" charset="-128"/>
                </a:rPr>
                <a:t>以外（例：観客席等）は自粛</a:t>
              </a:r>
              <a:r>
                <a:rPr kumimoji="1" lang="ja-JP" altLang="en-US"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飲食中以外のマスク着用の推奨。</a:t>
              </a:r>
              <a:endParaRPr kumimoji="1" lang="ja-JP" altLang="en-US" sz="1600" b="1" dirty="0">
                <a:latin typeface="メイリオ" panose="020B0604030504040204" pitchFamily="50" charset="-128"/>
                <a:ea typeface="メイリオ" panose="020B0604030504040204" pitchFamily="50" charset="-128"/>
              </a:endParaRP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a:t>
              </a:r>
              <a:r>
                <a:rPr kumimoji="1" lang="ja-JP" altLang="en-US" sz="1600" b="1" dirty="0" smtClean="0">
                  <a:latin typeface="メイリオ" panose="020B0604030504040204" pitchFamily="50" charset="-128"/>
                  <a:ea typeface="メイリオ" panose="020B0604030504040204" pitchFamily="50" charset="-128"/>
                </a:rPr>
                <a:t>要請に従った飲食</a:t>
              </a:r>
              <a:r>
                <a:rPr kumimoji="1" lang="ja-JP" altLang="en-US" sz="1600" b="1" dirty="0">
                  <a:latin typeface="メイリオ" panose="020B0604030504040204" pitchFamily="50" charset="-128"/>
                  <a:ea typeface="メイリオ" panose="020B0604030504040204" pitchFamily="50" charset="-128"/>
                </a:rPr>
                <a:t>・酒類提供の</a:t>
              </a:r>
              <a:r>
                <a:rPr kumimoji="1" lang="ja-JP" altLang="en-US" sz="1600" b="1" dirty="0" smtClean="0">
                  <a:latin typeface="メイリオ" panose="020B0604030504040204" pitchFamily="50" charset="-128"/>
                  <a:ea typeface="メイリオ" panose="020B0604030504040204" pitchFamily="50" charset="-128"/>
                </a:rPr>
                <a:t>可否判断（</a:t>
              </a:r>
              <a:r>
                <a:rPr kumimoji="1" lang="ja-JP" altLang="en-US" sz="1600" b="1" dirty="0">
                  <a:latin typeface="メイリオ" panose="020B0604030504040204" pitchFamily="50" charset="-128"/>
                  <a:ea typeface="メイリオ" panose="020B0604030504040204" pitchFamily="50" charset="-128"/>
                </a:rPr>
                <a:t>提供する場合には飲酒</a:t>
              </a:r>
              <a:r>
                <a:rPr kumimoji="1" lang="ja-JP" altLang="en-US" sz="1600" b="1" dirty="0" smtClean="0">
                  <a:latin typeface="メイリオ" panose="020B0604030504040204" pitchFamily="50" charset="-128"/>
                  <a:ea typeface="メイリオ" panose="020B0604030504040204" pitchFamily="50" charset="-128"/>
                </a:rPr>
                <a:t>に伴う大声</a:t>
              </a:r>
              <a:r>
                <a:rPr kumimoji="1" lang="ja-JP" altLang="en-US" sz="1600" b="1" dirty="0">
                  <a:latin typeface="メイリオ" panose="020B0604030504040204" pitchFamily="50" charset="-128"/>
                  <a:ea typeface="メイリオ" panose="020B0604030504040204" pitchFamily="50" charset="-128"/>
                </a:rPr>
                <a:t>等を</a:t>
              </a:r>
              <a:r>
                <a:rPr kumimoji="1" lang="ja-JP" altLang="en-US" sz="1600" b="1" dirty="0" smtClean="0">
                  <a:latin typeface="メイリオ" panose="020B0604030504040204" pitchFamily="50" charset="-128"/>
                  <a:ea typeface="メイリオ" panose="020B0604030504040204" pitchFamily="50" charset="-128"/>
                </a:rPr>
                <a:t>防ぐ対策</a:t>
              </a:r>
              <a:r>
                <a:rPr kumimoji="1" lang="ja-JP" altLang="en-US" sz="1600" b="1" dirty="0">
                  <a:latin typeface="メイリオ" panose="020B0604030504040204" pitchFamily="50" charset="-128"/>
                  <a:ea typeface="メイリオ" panose="020B0604030504040204" pitchFamily="50" charset="-128"/>
                </a:rPr>
                <a:t>を</a:t>
              </a:r>
              <a:r>
                <a:rPr kumimoji="1" lang="ja-JP" altLang="en-US" sz="1600" b="1" dirty="0" smtClean="0">
                  <a:latin typeface="メイリオ" panose="020B0604030504040204" pitchFamily="50" charset="-128"/>
                  <a:ea typeface="メイリオ" panose="020B0604030504040204" pitchFamily="50" charset="-128"/>
                </a:rPr>
                <a:t>検討。）。</a:t>
              </a:r>
              <a:endParaRPr kumimoji="1" lang="ja-JP" altLang="en-US" sz="1600" b="1" dirty="0">
                <a:latin typeface="メイリオ" panose="020B0604030504040204" pitchFamily="50" charset="-128"/>
                <a:ea typeface="メイリオ" panose="020B0604030504040204" pitchFamily="50" charset="-128"/>
              </a:endParaRP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a:t>
              </a:r>
              <a:r>
                <a:rPr kumimoji="1" lang="ja-JP" altLang="en-US" sz="1600" b="1" dirty="0">
                  <a:solidFill>
                    <a:schemeClr val="tx1"/>
                  </a:solidFill>
                  <a:latin typeface="メイリオ" panose="020B0604030504040204" pitchFamily="50" charset="-128"/>
                  <a:ea typeface="メイリオ" panose="020B0604030504040204" pitchFamily="50" charset="-128"/>
                </a:rPr>
                <a:t>出演者等</a:t>
              </a:r>
              <a:r>
                <a:rPr kumimoji="1" lang="ja-JP" altLang="en-US" sz="1600" b="1" dirty="0" smtClean="0">
                  <a:solidFill>
                    <a:schemeClr val="tx1"/>
                  </a:solidFill>
                  <a:latin typeface="メイリオ" panose="020B0604030504040204" pitchFamily="50" charset="-128"/>
                  <a:ea typeface="メイリオ" panose="020B0604030504040204" pitchFamily="50" charset="-128"/>
                </a:rPr>
                <a:t>の感染</a:t>
              </a:r>
              <a:r>
                <a:rPr kumimoji="1" lang="ja-JP" altLang="en-US" sz="1600" b="1" dirty="0">
                  <a:solidFill>
                    <a:schemeClr val="tx1"/>
                  </a:solidFill>
                  <a:latin typeface="メイリオ" panose="020B0604030504040204" pitchFamily="50" charset="-128"/>
                  <a:ea typeface="メイリオ" panose="020B0604030504040204" pitchFamily="50" charset="-128"/>
                </a:rPr>
                <a:t>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a:t>
              </a:r>
              <a:r>
                <a:rPr kumimoji="1" lang="ja-JP" altLang="en-US" sz="1600" b="1" dirty="0" smtClean="0">
                  <a:latin typeface="メイリオ" panose="020B0604030504040204" pitchFamily="50" charset="-128"/>
                  <a:ea typeface="メイリオ" panose="020B0604030504040204" pitchFamily="50" charset="-128"/>
                </a:rPr>
                <a:t>から出演者</a:t>
              </a:r>
              <a:r>
                <a:rPr kumimoji="1" lang="ja-JP" altLang="en-US" sz="1600" b="1" dirty="0">
                  <a:latin typeface="メイリオ" panose="020B0604030504040204" pitchFamily="50" charset="-128"/>
                  <a:ea typeface="メイリオ" panose="020B0604030504040204" pitchFamily="50" charset="-128"/>
                </a:rPr>
                <a:t>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a:t>
              </a:r>
              <a:r>
                <a:rPr kumimoji="1" lang="ja-JP" altLang="en-US" sz="1600" b="1" dirty="0" smtClean="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イベント</a:t>
              </a:r>
              <a:r>
                <a:rPr kumimoji="1" lang="ja-JP" altLang="en-US" sz="1600" b="1" dirty="0" smtClean="0">
                  <a:latin typeface="メイリオ" panose="020B0604030504040204" pitchFamily="50" charset="-128"/>
                  <a:ea typeface="メイリオ" panose="020B0604030504040204" pitchFamily="50" charset="-128"/>
                </a:rPr>
                <a:t>開催前</a:t>
              </a:r>
              <a:r>
                <a:rPr kumimoji="1" lang="ja-JP" altLang="en-US" sz="1600" b="1" dirty="0">
                  <a:latin typeface="メイリオ" panose="020B0604030504040204" pitchFamily="50" charset="-128"/>
                  <a:ea typeface="メイリオ" panose="020B0604030504040204" pitchFamily="50" charset="-128"/>
                </a:rPr>
                <a:t>も含め、声を発出する</a:t>
              </a:r>
              <a:r>
                <a:rPr kumimoji="1" lang="ja-JP" altLang="en-US" sz="1600" b="1" dirty="0" smtClean="0">
                  <a:latin typeface="メイリオ" panose="020B0604030504040204" pitchFamily="50" charset="-128"/>
                  <a:ea typeface="メイリオ" panose="020B0604030504040204" pitchFamily="50" charset="-128"/>
                </a:rPr>
                <a:t>出演者</a:t>
              </a:r>
              <a:r>
                <a:rPr kumimoji="1" lang="ja-JP" altLang="en-US" sz="1600" b="1" dirty="0">
                  <a:latin typeface="メイリオ" panose="020B0604030504040204" pitchFamily="50" charset="-128"/>
                  <a:ea typeface="メイリオ" panose="020B0604030504040204" pitchFamily="50" charset="-128"/>
                </a:rPr>
                <a:t>やスタッフ等の関係者間での感染リスクに</a:t>
              </a:r>
              <a:r>
                <a:rPr kumimoji="1" lang="ja-JP" altLang="en-US" sz="1600" b="1" dirty="0" smtClean="0">
                  <a:latin typeface="メイリオ" panose="020B0604030504040204" pitchFamily="50" charset="-128"/>
                  <a:ea typeface="メイリオ" panose="020B0604030504040204" pitchFamily="50" charset="-128"/>
                </a:rPr>
                <a:t>対処する。</a:t>
              </a:r>
              <a:endParaRPr kumimoji="1" lang="ja-JP" altLang="en-US" sz="1600" b="1" dirty="0">
                <a:latin typeface="メイリオ" panose="020B0604030504040204" pitchFamily="50" charset="-128"/>
                <a:ea typeface="メイリオ" panose="020B0604030504040204" pitchFamily="50" charset="-128"/>
              </a:endParaRP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smtClean="0">
                  <a:latin typeface="メイリオ" panose="020B0604030504040204" pitchFamily="50" charset="-128"/>
                  <a:ea typeface="メイリオ" panose="020B0604030504040204" pitchFamily="50" charset="-128"/>
                </a:rPr>
                <a:t>出演者やスタッフ等と</a:t>
              </a:r>
              <a:r>
                <a:rPr kumimoji="1" lang="ja-JP" altLang="en-US" sz="1600" b="1" dirty="0">
                  <a:latin typeface="メイリオ" panose="020B0604030504040204" pitchFamily="50" charset="-128"/>
                  <a:ea typeface="メイリオ" panose="020B0604030504040204" pitchFamily="50" charset="-128"/>
                </a:rPr>
                <a:t>観客</a:t>
              </a:r>
              <a:r>
                <a:rPr kumimoji="1" lang="ja-JP" altLang="en-US" sz="1600" b="1" dirty="0" smtClean="0">
                  <a:latin typeface="メイリオ" panose="020B0604030504040204" pitchFamily="50" charset="-128"/>
                  <a:ea typeface="メイリオ" panose="020B0604030504040204" pitchFamily="50" charset="-128"/>
                </a:rPr>
                <a:t>がイベント前後</a:t>
              </a:r>
              <a:r>
                <a:rPr kumimoji="1" lang="ja-JP" altLang="en-US" sz="1600" b="1" dirty="0">
                  <a:latin typeface="メイリオ" panose="020B0604030504040204" pitchFamily="50" charset="-128"/>
                  <a:ea typeface="メイリオ" panose="020B0604030504040204" pitchFamily="50" charset="-128"/>
                </a:rPr>
                <a:t>・休憩時間等に接触しないよう確実な措置を</a:t>
              </a:r>
              <a:r>
                <a:rPr kumimoji="1" lang="ja-JP" altLang="en-US" sz="1600" b="1" dirty="0" smtClean="0">
                  <a:latin typeface="メイリオ" panose="020B0604030504040204" pitchFamily="50" charset="-128"/>
                  <a:ea typeface="メイリオ" panose="020B0604030504040204" pitchFamily="50" charset="-128"/>
                </a:rPr>
                <a:t>講じる（誘導スタッフ等必要な場合を除く。）。</a:t>
              </a:r>
              <a:endParaRPr kumimoji="1" lang="ja-JP" altLang="en-US" sz="1600" b="1" dirty="0">
                <a:latin typeface="メイリオ" panose="020B0604030504040204" pitchFamily="50" charset="-128"/>
                <a:ea typeface="メイリオ" panose="020B0604030504040204" pitchFamily="50" charset="-128"/>
              </a:endParaRP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smtClean="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第１版（令和３年</a:t>
            </a:r>
            <a:r>
              <a:rPr kumimoji="1" lang="en-US" altLang="ja-JP" sz="1600" b="1" dirty="0" smtClean="0">
                <a:latin typeface="メイリオ" panose="020B0604030504040204" pitchFamily="50" charset="-128"/>
                <a:ea typeface="メイリオ" panose="020B0604030504040204" pitchFamily="50" charset="-128"/>
              </a:rPr>
              <a:t>11</a:t>
            </a:r>
            <a:r>
              <a:rPr kumimoji="1" lang="ja-JP" altLang="en-US" sz="1600" b="1" dirty="0" smtClean="0">
                <a:latin typeface="メイリオ" panose="020B0604030504040204" pitchFamily="50" charset="-128"/>
                <a:ea typeface="メイリオ" panose="020B0604030504040204" pitchFamily="50" charset="-128"/>
              </a:rPr>
              <a:t>月版）</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smtClean="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smtClean="0">
              <a:latin typeface="メイリオ" panose="020B0604030504040204" pitchFamily="50" charset="-128"/>
              <a:ea typeface="メイリオ" panose="020B0604030504040204" pitchFamily="50" charset="-128"/>
            </a:endParaRPr>
          </a:p>
        </p:txBody>
      </p:sp>
      <p:sp>
        <p:nvSpPr>
          <p:cNvPr id="47" name="テキスト ボックス 46"/>
          <p:cNvSpPr txBox="1"/>
          <p:nvPr/>
        </p:nvSpPr>
        <p:spPr>
          <a:xfrm>
            <a:off x="1442023" y="938881"/>
            <a:ext cx="5217909" cy="115945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100" b="1" dirty="0" smtClean="0">
                <a:latin typeface="メイリオ" panose="020B0604030504040204" pitchFamily="50" charset="-128"/>
                <a:ea typeface="メイリオ" panose="020B0604030504040204" pitchFamily="50" charset="-128"/>
              </a:rPr>
              <a:t> </a:t>
            </a:r>
            <a:r>
              <a:rPr kumimoji="1" lang="en-US" altLang="ja-JP" sz="800" b="1" dirty="0" smtClean="0">
                <a:latin typeface="メイリオ" panose="020B0604030504040204" pitchFamily="50" charset="-128"/>
                <a:ea typeface="メイリオ" panose="020B0604030504040204" pitchFamily="50" charset="-128"/>
              </a:rPr>
              <a:t>※5,000</a:t>
            </a:r>
            <a:r>
              <a:rPr kumimoji="1" lang="ja-JP" altLang="en-US" sz="800" b="1" noProof="0" dirty="0" smtClean="0">
                <a:latin typeface="メイリオ" panose="020B0604030504040204" pitchFamily="50" charset="-128"/>
                <a:ea typeface="メイリオ" panose="020B0604030504040204" pitchFamily="50" charset="-128"/>
              </a:rPr>
              <a:t>人超かつ収容率</a:t>
            </a:r>
            <a:r>
              <a:rPr kumimoji="1" lang="en-US" altLang="ja-JP" sz="800" b="1" noProof="0" dirty="0" smtClean="0">
                <a:latin typeface="メイリオ" panose="020B0604030504040204" pitchFamily="50" charset="-128"/>
                <a:ea typeface="メイリオ" panose="020B0604030504040204" pitchFamily="50" charset="-128"/>
              </a:rPr>
              <a:t>50%</a:t>
            </a:r>
            <a:r>
              <a:rPr kumimoji="1" lang="ja-JP" altLang="en-US" sz="800" b="1" noProof="0" dirty="0" smtClean="0">
                <a:latin typeface="メイリオ" panose="020B0604030504040204" pitchFamily="50" charset="-128"/>
                <a:ea typeface="メイリオ" panose="020B0604030504040204" pitchFamily="50" charset="-128"/>
              </a:rPr>
              <a:t>超｛</a:t>
            </a:r>
            <a:r>
              <a:rPr kumimoji="1" lang="ja-JP" altLang="en-US" sz="800" b="1" dirty="0" smtClean="0">
                <a:latin typeface="メイリオ" panose="020B0604030504040204" pitchFamily="50" charset="-128"/>
                <a:ea typeface="メイリオ" panose="020B0604030504040204" pitchFamily="50" charset="-128"/>
              </a:rPr>
              <a:t>収容定員設定がない場合並びに</a:t>
            </a:r>
            <a:r>
              <a:rPr kumimoji="1" lang="ja-JP" altLang="en-US" sz="800" b="1" noProof="0" dirty="0" smtClean="0">
                <a:latin typeface="メイリオ" panose="020B0604030504040204" pitchFamily="50" charset="-128"/>
                <a:ea typeface="メイリオ" panose="020B0604030504040204" pitchFamily="50" charset="-128"/>
              </a:rPr>
              <a:t>緊急事態措置区域やまん延防止等重点措置区域においては</a:t>
            </a:r>
            <a:r>
              <a:rPr kumimoji="1" lang="en-US" altLang="ja-JP" sz="800" b="1" noProof="0" dirty="0" smtClean="0">
                <a:latin typeface="メイリオ" panose="020B0604030504040204" pitchFamily="50" charset="-128"/>
                <a:ea typeface="メイリオ" panose="020B0604030504040204" pitchFamily="50" charset="-128"/>
              </a:rPr>
              <a:t>5,000</a:t>
            </a:r>
            <a:r>
              <a:rPr kumimoji="1" lang="ja-JP" altLang="en-US" sz="800" b="1" noProof="0" dirty="0" smtClean="0">
                <a:latin typeface="メイリオ" panose="020B0604030504040204" pitchFamily="50" charset="-128"/>
                <a:ea typeface="メイリオ" panose="020B0604030504040204" pitchFamily="50" charset="-128"/>
              </a:rPr>
              <a:t>人超（大声なしの担保が前提</a:t>
            </a:r>
            <a:r>
              <a:rPr kumimoji="1" lang="ja-JP" altLang="en-US" sz="800" b="1" dirty="0" smtClean="0">
                <a:latin typeface="メイリオ" panose="020B0604030504040204" pitchFamily="50" charset="-128"/>
                <a:ea typeface="メイリオ" panose="020B0604030504040204" pitchFamily="50" charset="-128"/>
              </a:rPr>
              <a:t>）｝</a:t>
            </a:r>
            <a:r>
              <a:rPr kumimoji="1" lang="ja-JP" altLang="en-US" sz="800" b="1" noProof="0" dirty="0" smtClean="0">
                <a:latin typeface="メイリオ" panose="020B0604030504040204" pitchFamily="50" charset="-128"/>
                <a:ea typeface="メイリオ" panose="020B0604030504040204" pitchFamily="50" charset="-128"/>
              </a:rPr>
              <a:t>のイベント開催時には、個別のイベントごとの具体的な対策を記載した「感染防止安全計画」の提出が必要です。</a:t>
            </a:r>
            <a:endParaRPr kumimoji="1" lang="en-US" altLang="ja-JP" sz="800" b="1" noProof="0" dirty="0" smtClean="0">
              <a:latin typeface="メイリオ" panose="020B0604030504040204" pitchFamily="50" charset="-128"/>
              <a:ea typeface="メイリオ" panose="020B0604030504040204" pitchFamily="50" charset="-128"/>
            </a:endParaRPr>
          </a:p>
          <a:p>
            <a:pPr marL="180975" lvl="0" indent="-180975">
              <a:defRPr/>
            </a:pPr>
            <a:r>
              <a:rPr kumimoji="1" lang="en-US" altLang="ja-JP" sz="800" b="1" dirty="0" smtClean="0">
                <a:latin typeface="メイリオ" panose="020B0604030504040204" pitchFamily="50" charset="-128"/>
                <a:ea typeface="メイリオ" panose="020B0604030504040204" pitchFamily="50" charset="-128"/>
              </a:rPr>
              <a:t> </a:t>
            </a:r>
            <a:r>
              <a:rPr kumimoji="1" lang="en-US" altLang="ja-JP" sz="800" b="1" dirty="0">
                <a:latin typeface="メイリオ" panose="020B0604030504040204" pitchFamily="50" charset="-128"/>
                <a:ea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rPr>
              <a:t>ワクチン・検査パッケージ</a:t>
            </a:r>
            <a:r>
              <a:rPr kumimoji="1" lang="ja-JP" altLang="en-US" sz="800" b="1" dirty="0" smtClean="0">
                <a:latin typeface="メイリオ" panose="020B0604030504040204" pitchFamily="50" charset="-128"/>
                <a:ea typeface="メイリオ" panose="020B0604030504040204" pitchFamily="50" charset="-128"/>
              </a:rPr>
              <a:t>制度の</a:t>
            </a:r>
            <a:r>
              <a:rPr kumimoji="1" lang="ja-JP" altLang="en-US" sz="800" b="1" dirty="0">
                <a:latin typeface="メイリオ" panose="020B0604030504040204" pitchFamily="50" charset="-128"/>
                <a:ea typeface="メイリオ" panose="020B0604030504040204" pitchFamily="50" charset="-128"/>
              </a:rPr>
              <a:t>適用を希望する主催者等は本チェックリストを県に</a:t>
            </a:r>
            <a:r>
              <a:rPr kumimoji="1" lang="ja-JP" altLang="en-US" sz="800" b="1" dirty="0" smtClean="0">
                <a:latin typeface="メイリオ" panose="020B0604030504040204" pitchFamily="50" charset="-128"/>
                <a:ea typeface="メイリオ" panose="020B0604030504040204" pitchFamily="50" charset="-128"/>
              </a:rPr>
              <a:t>提出する</a:t>
            </a:r>
            <a:r>
              <a:rPr kumimoji="1" lang="ja-JP" altLang="en-US" sz="800" b="1" dirty="0">
                <a:latin typeface="メイリオ" panose="020B0604030504040204" pitchFamily="50" charset="-128"/>
                <a:ea typeface="メイリオ" panose="020B0604030504040204" pitchFamily="50" charset="-128"/>
              </a:rPr>
              <a:t>ことで</a:t>
            </a:r>
            <a:r>
              <a:rPr kumimoji="1" lang="ja-JP" altLang="en-US" sz="800" b="1" dirty="0" smtClean="0">
                <a:latin typeface="メイリオ" panose="020B0604030504040204" pitchFamily="50" charset="-128"/>
                <a:ea typeface="メイリオ" panose="020B0604030504040204" pitchFamily="50" charset="-128"/>
              </a:rPr>
              <a:t>当該制</a:t>
            </a:r>
            <a:endParaRPr kumimoji="1" lang="en-US" altLang="ja-JP" sz="800" b="1" dirty="0" smtClean="0">
              <a:latin typeface="メイリオ" panose="020B0604030504040204" pitchFamily="50" charset="-128"/>
              <a:ea typeface="メイリオ" panose="020B0604030504040204" pitchFamily="50" charset="-128"/>
            </a:endParaRPr>
          </a:p>
          <a:p>
            <a:pPr marL="180975" lvl="0" indent="-180975">
              <a:defRPr/>
            </a:pPr>
            <a:r>
              <a:rPr kumimoji="1" lang="ja-JP" altLang="en-US" sz="800" b="1">
                <a:latin typeface="メイリオ" panose="020B0604030504040204" pitchFamily="50" charset="-128"/>
                <a:ea typeface="メイリオ" panose="020B0604030504040204" pitchFamily="50" charset="-128"/>
              </a:rPr>
              <a:t>　</a:t>
            </a:r>
            <a:r>
              <a:rPr kumimoji="1" lang="ja-JP" altLang="en-US" sz="800" b="1" smtClean="0">
                <a:latin typeface="メイリオ" panose="020B0604030504040204" pitchFamily="50" charset="-128"/>
                <a:ea typeface="メイリオ" panose="020B0604030504040204" pitchFamily="50" charset="-128"/>
              </a:rPr>
              <a:t>度</a:t>
            </a:r>
            <a:r>
              <a:rPr kumimoji="1" lang="ja-JP" altLang="en-US" sz="800" b="1" dirty="0">
                <a:latin typeface="メイリオ" panose="020B0604030504040204" pitchFamily="50" charset="-128"/>
                <a:ea typeface="メイリオ" panose="020B0604030504040204" pitchFamily="50" charset="-128"/>
              </a:rPr>
              <a:t>への登録が可能となります。</a:t>
            </a:r>
            <a:endParaRPr kumimoji="1" lang="en-US" altLang="ja-JP" sz="800" b="1" dirty="0">
              <a:latin typeface="メイリオ" panose="020B0604030504040204" pitchFamily="50" charset="-128"/>
              <a:ea typeface="メイリオ" panose="020B0604030504040204" pitchFamily="50" charset="-128"/>
            </a:endParaRPr>
          </a:p>
          <a:p>
            <a:pPr marL="180975" lvl="0" indent="-180975">
              <a:defRPr/>
            </a:pPr>
            <a:r>
              <a:rPr kumimoji="1" lang="ja-JP" altLang="en-US" sz="800" b="1" dirty="0">
                <a:latin typeface="メイリオ" panose="020B0604030504040204" pitchFamily="50" charset="-128"/>
                <a:ea typeface="メイリオ" panose="020B0604030504040204" pitchFamily="50" charset="-128"/>
              </a:rPr>
              <a:t>　（登録のあったイベント主催者等の一覧を県ホームページ等で公表します。）</a:t>
            </a:r>
          </a:p>
          <a:p>
            <a:pPr marL="180975" lvl="0" indent="-180975">
              <a:defRPr/>
            </a:pPr>
            <a:endParaRPr kumimoji="1" lang="en-US" altLang="ja-JP" sz="11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3946</TotalTime>
  <Words>1260</Words>
  <Application>Microsoft Office PowerPoint</Application>
  <PresentationFormat>A4 210 x 297 mm</PresentationFormat>
  <Paragraphs>105</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Administrator</cp:lastModifiedBy>
  <cp:revision>589</cp:revision>
  <cp:lastPrinted>2021-11-22T09:09:15Z</cp:lastPrinted>
  <dcterms:created xsi:type="dcterms:W3CDTF">2021-06-21T06:44:25Z</dcterms:created>
  <dcterms:modified xsi:type="dcterms:W3CDTF">2022-01-21T06:37:49Z</dcterms:modified>
</cp:coreProperties>
</file>